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89" r:id="rId2"/>
    <p:sldId id="286" r:id="rId3"/>
    <p:sldId id="287" r:id="rId4"/>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内閣官房コロナ室" initials=" " lastIdx="1" clrIdx="0">
    <p:extLst>
      <p:ext uri="{19B8F6BF-5375-455C-9EA6-DF929625EA0E}">
        <p15:presenceInfo xmlns:p15="http://schemas.microsoft.com/office/powerpoint/2012/main" userId="内閣官房コロナ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55A11"/>
    <a:srgbClr val="FDF3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55" autoAdjust="0"/>
    <p:restoredTop sz="96548" autoAdjust="0"/>
  </p:normalViewPr>
  <p:slideViewPr>
    <p:cSldViewPr snapToGrid="0">
      <p:cViewPr>
        <p:scale>
          <a:sx n="150" d="100"/>
          <a:sy n="150" d="100"/>
        </p:scale>
        <p:origin x="1128" y="-20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A15B2C2-C2E8-443C-8BCD-D41CAE0ED780}" type="datetimeFigureOut">
              <a:rPr kumimoji="1" lang="ja-JP" altLang="en-US" smtClean="0"/>
              <a:t>2021/11/19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873ED3B-0596-4534-9716-11E4B25DEC5F}" type="slidenum">
              <a:rPr kumimoji="1" lang="ja-JP" altLang="en-US" smtClean="0"/>
              <a:t>‹#›</a:t>
            </a:fld>
            <a:endParaRPr kumimoji="1" lang="ja-JP" altLang="en-US"/>
          </a:p>
        </p:txBody>
      </p:sp>
    </p:spTree>
    <p:extLst>
      <p:ext uri="{BB962C8B-B14F-4D97-AF65-F5344CB8AC3E}">
        <p14:creationId xmlns:p14="http://schemas.microsoft.com/office/powerpoint/2010/main" val="4271844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73ED3B-0596-4534-9716-11E4B25DEC5F}" type="slidenum">
              <a:rPr kumimoji="1" lang="ja-JP" altLang="en-US" smtClean="0"/>
              <a:t>3</a:t>
            </a:fld>
            <a:endParaRPr kumimoji="1" lang="ja-JP" altLang="en-US"/>
          </a:p>
        </p:txBody>
      </p:sp>
    </p:spTree>
    <p:extLst>
      <p:ext uri="{BB962C8B-B14F-4D97-AF65-F5344CB8AC3E}">
        <p14:creationId xmlns:p14="http://schemas.microsoft.com/office/powerpoint/2010/main" val="43758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437270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97089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3976242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71786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589886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05767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380459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680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226115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343282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CADCD86-E825-4363-A214-7DECC058391E}" type="datetimeFigureOut">
              <a:rPr kumimoji="1" lang="ja-JP" altLang="en-US" smtClean="0"/>
              <a:t>2021/11/19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2033139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CADCD86-E825-4363-A214-7DECC058391E}" type="datetimeFigureOut">
              <a:rPr kumimoji="1" lang="ja-JP" altLang="en-US" smtClean="0"/>
              <a:t>2021/11/19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4C7E770-3824-48A2-BDD1-EB15CF36429D}" type="slidenum">
              <a:rPr kumimoji="1" lang="ja-JP" altLang="en-US" smtClean="0"/>
              <a:t>‹#›</a:t>
            </a:fld>
            <a:endParaRPr kumimoji="1" lang="ja-JP" altLang="en-US"/>
          </a:p>
        </p:txBody>
      </p:sp>
    </p:spTree>
    <p:extLst>
      <p:ext uri="{BB962C8B-B14F-4D97-AF65-F5344CB8AC3E}">
        <p14:creationId xmlns:p14="http://schemas.microsoft.com/office/powerpoint/2010/main" val="16515423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107274" y="1308384"/>
              <a:ext cx="5564747" cy="37290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293614"/>
              <a:ext cx="765397"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開催</a:t>
              </a:r>
              <a:endParaRPr kumimoji="1" lang="en-US" altLang="ja-JP" sz="1600" b="1" dirty="0" smtClean="0">
                <a:solidFill>
                  <a:schemeClr val="bg1"/>
                </a:solidFill>
                <a:latin typeface="メイリオ" panose="020B0604030504040204" pitchFamily="50" charset="-128"/>
                <a:ea typeface="メイリオ"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bg1"/>
                  </a:solidFill>
                  <a:latin typeface="メイリオ" panose="020B0604030504040204" pitchFamily="50" charset="-128"/>
                  <a:ea typeface="メイリオ" panose="020B0604030504040204" pitchFamily="50" charset="-128"/>
                </a:rPr>
                <a:t>概要</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196521" y="1330032"/>
              <a:ext cx="5383490" cy="431982"/>
            </a:xfrm>
            <a:prstGeom prst="rect">
              <a:avLst/>
            </a:prstGeom>
            <a:noFill/>
            <a:ln>
              <a:noFill/>
            </a:ln>
          </p:spPr>
          <p:txBody>
            <a:bodyPr wrap="square" rtlCol="0">
              <a:noAutofit/>
            </a:bodyPr>
            <a:lstStyle/>
            <a:p>
              <a:pPr lvl="0">
                <a:defRPr/>
              </a:pPr>
              <a:r>
                <a:rPr kumimoji="1" lang="ja-JP" altLang="en-US" sz="1600" b="1" dirty="0" smtClean="0">
                  <a:latin typeface="メイリオ" panose="020B0604030504040204" pitchFamily="50" charset="-128"/>
                  <a:ea typeface="メイリオ" panose="020B0604030504040204" pitchFamily="50" charset="-128"/>
                </a:rPr>
                <a:t>本項目では、チェックリストを記入</a:t>
              </a:r>
              <a:r>
                <a:rPr kumimoji="1" lang="ja-JP" altLang="en-US" sz="1600" b="1" dirty="0">
                  <a:latin typeface="メイリオ" panose="020B0604030504040204" pitchFamily="50" charset="-128"/>
                  <a:ea typeface="メイリオ" panose="020B0604030504040204" pitchFamily="50" charset="-128"/>
                </a:rPr>
                <a:t>する前に</a:t>
              </a:r>
              <a:r>
                <a:rPr kumimoji="1" lang="ja-JP" altLang="en-US" sz="1600" b="1" dirty="0" smtClean="0">
                  <a:latin typeface="メイリオ" panose="020B0604030504040204" pitchFamily="50" charset="-128"/>
                  <a:ea typeface="メイリオ" panose="020B0604030504040204" pitchFamily="50" charset="-128"/>
                </a:rPr>
                <a:t>、イベントの</a:t>
              </a:r>
              <a:r>
                <a:rPr kumimoji="1" lang="ja-JP" altLang="en-US" sz="1600" b="1" dirty="0">
                  <a:latin typeface="メイリオ" panose="020B0604030504040204" pitchFamily="50" charset="-128"/>
                  <a:ea typeface="メイリオ" panose="020B0604030504040204" pitchFamily="50" charset="-128"/>
                </a:rPr>
                <a:t>情報をご登録ください</a:t>
              </a:r>
              <a:r>
                <a:rPr kumimoji="1" lang="ja-JP" altLang="en-US" sz="1600" b="1" dirty="0" smtClean="0">
                  <a:latin typeface="メイリオ" panose="020B0604030504040204" pitchFamily="50" charset="-128"/>
                  <a:ea typeface="メイリオ" panose="020B0604030504040204" pitchFamily="50" charset="-128"/>
                </a:rPr>
                <a:t>。</a:t>
              </a:r>
              <a:endParaRPr kumimoji="1" lang="en-US" altLang="ja-JP" sz="1600" b="1" dirty="0" smtClean="0">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2800" b="1" dirty="0" smtClean="0">
                  <a:latin typeface="メイリオ" panose="020B0604030504040204" pitchFamily="50" charset="-128"/>
                  <a:ea typeface="メイリオ" panose="020B0604030504040204" pitchFamily="50" charset="-128"/>
                </a:rPr>
                <a:t>　 イベント開催時の</a:t>
              </a: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 name="テキスト ボックス 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39" name="正方形/長方形 38"/>
          <p:cNvSpPr/>
          <p:nvPr/>
        </p:nvSpPr>
        <p:spPr>
          <a:xfrm>
            <a:off x="129073" y="2020797"/>
            <a:ext cx="6608092" cy="7125841"/>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41" name="グループ化 40"/>
          <p:cNvGrpSpPr/>
          <p:nvPr/>
        </p:nvGrpSpPr>
        <p:grpSpPr>
          <a:xfrm>
            <a:off x="172600" y="2846243"/>
            <a:ext cx="6821608" cy="712465"/>
            <a:chOff x="205684" y="2047413"/>
            <a:chExt cx="6821608" cy="899642"/>
          </a:xfrm>
        </p:grpSpPr>
        <p:sp>
          <p:nvSpPr>
            <p:cNvPr id="49" name="角丸四角形 48"/>
            <p:cNvSpPr/>
            <p:nvPr/>
          </p:nvSpPr>
          <p:spPr>
            <a:xfrm>
              <a:off x="205684" y="2047413"/>
              <a:ext cx="1355488" cy="884040"/>
            </a:xfrm>
            <a:prstGeom prst="roundRect">
              <a:avLst>
                <a:gd name="adj" fmla="val 14323"/>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開催日時</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50" name="角丸四角形 49"/>
            <p:cNvSpPr/>
            <p:nvPr/>
          </p:nvSpPr>
          <p:spPr>
            <a:xfrm>
              <a:off x="1686504" y="2066001"/>
              <a:ext cx="4985518" cy="881054"/>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nvGrpSpPr>
            <p:cNvPr id="58" name="グループ化 57"/>
            <p:cNvGrpSpPr/>
            <p:nvPr/>
          </p:nvGrpSpPr>
          <p:grpSpPr>
            <a:xfrm>
              <a:off x="1605772" y="2212015"/>
              <a:ext cx="5421520" cy="307777"/>
              <a:chOff x="1605772" y="2178562"/>
              <a:chExt cx="5421520" cy="307777"/>
            </a:xfrm>
          </p:grpSpPr>
          <p:sp>
            <p:nvSpPr>
              <p:cNvPr id="59" name="テキスト ボックス 58"/>
              <p:cNvSpPr txBox="1"/>
              <p:nvPr/>
            </p:nvSpPr>
            <p:spPr>
              <a:xfrm>
                <a:off x="1605772" y="2178562"/>
                <a:ext cx="811601"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令和</a:t>
                </a:r>
                <a:endParaRPr kumimoji="1" lang="en-US" altLang="ja-JP" sz="1600" b="1" dirty="0">
                  <a:latin typeface="メイリオ" panose="020B0604030504040204" pitchFamily="50" charset="-128"/>
                  <a:ea typeface="メイリオ" panose="020B0604030504040204" pitchFamily="50" charset="-128"/>
                </a:endParaRPr>
              </a:p>
            </p:txBody>
          </p:sp>
          <p:sp>
            <p:nvSpPr>
              <p:cNvPr id="62" name="テキスト ボックス 61"/>
              <p:cNvSpPr txBox="1"/>
              <p:nvPr/>
            </p:nvSpPr>
            <p:spPr>
              <a:xfrm>
                <a:off x="2205905"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年</a:t>
                </a:r>
                <a:endParaRPr kumimoji="1" lang="en-US" altLang="ja-JP" sz="1600" b="1" dirty="0">
                  <a:latin typeface="メイリオ" panose="020B0604030504040204" pitchFamily="50" charset="-128"/>
                  <a:ea typeface="メイリオ" panose="020B0604030504040204" pitchFamily="50" charset="-128"/>
                </a:endParaRPr>
              </a:p>
            </p:txBody>
          </p:sp>
          <p:sp>
            <p:nvSpPr>
              <p:cNvPr id="63" name="テキスト ボックス 62"/>
              <p:cNvSpPr txBox="1"/>
              <p:nvPr/>
            </p:nvSpPr>
            <p:spPr>
              <a:xfrm>
                <a:off x="2826317"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月</a:t>
                </a:r>
                <a:endParaRPr kumimoji="1" lang="en-US" altLang="ja-JP" sz="1600" b="1" dirty="0">
                  <a:latin typeface="メイリオ" panose="020B0604030504040204" pitchFamily="50" charset="-128"/>
                  <a:ea typeface="メイリオ" panose="020B0604030504040204" pitchFamily="50" charset="-128"/>
                </a:endParaRPr>
              </a:p>
            </p:txBody>
          </p:sp>
          <p:sp>
            <p:nvSpPr>
              <p:cNvPr id="67" name="テキスト ボックス 66"/>
              <p:cNvSpPr txBox="1"/>
              <p:nvPr/>
            </p:nvSpPr>
            <p:spPr>
              <a:xfrm>
                <a:off x="3361541" y="2178562"/>
                <a:ext cx="811601"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日</a:t>
                </a:r>
                <a:endParaRPr kumimoji="1" lang="en-US" altLang="ja-JP"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38904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sp>
            <p:nvSpPr>
              <p:cNvPr id="75" name="テキスト ボックス 74"/>
              <p:cNvSpPr txBox="1"/>
              <p:nvPr/>
            </p:nvSpPr>
            <p:spPr>
              <a:xfrm>
                <a:off x="4431989" y="2178562"/>
                <a:ext cx="1204792" cy="29751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　～　</a:t>
                </a:r>
                <a:endParaRPr kumimoji="1" lang="en-US" altLang="ja-JP" sz="1600" b="1" dirty="0">
                  <a:latin typeface="メイリオ" panose="020B0604030504040204" pitchFamily="50" charset="-128"/>
                  <a:ea typeface="メイリオ" panose="020B0604030504040204" pitchFamily="50" charset="-128"/>
                </a:endParaRPr>
              </a:p>
            </p:txBody>
          </p:sp>
          <p:sp>
            <p:nvSpPr>
              <p:cNvPr id="76" name="テキスト ボックス 75"/>
              <p:cNvSpPr txBox="1"/>
              <p:nvPr/>
            </p:nvSpPr>
            <p:spPr>
              <a:xfrm>
                <a:off x="5822500" y="2178562"/>
                <a:ext cx="1204792" cy="307777"/>
              </a:xfrm>
              <a:prstGeom prst="rect">
                <a:avLst/>
              </a:prstGeom>
              <a:noFill/>
              <a:ln>
                <a:noFill/>
              </a:ln>
            </p:spPr>
            <p:txBody>
              <a:bodyPr wrap="square" rtlCol="0">
                <a:spAutoFit/>
              </a:bodyPr>
              <a:lstStyle/>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分</a:t>
                </a:r>
                <a:endParaRPr kumimoji="1" lang="en-US" altLang="ja-JP" sz="1600" b="1" dirty="0">
                  <a:latin typeface="メイリオ" panose="020B0604030504040204" pitchFamily="50" charset="-128"/>
                  <a:ea typeface="メイリオ" panose="020B0604030504040204" pitchFamily="50" charset="-128"/>
                </a:endParaRPr>
              </a:p>
            </p:txBody>
          </p:sp>
          <p:sp>
            <p:nvSpPr>
              <p:cNvPr id="79" name="テキスト ボックス 78"/>
              <p:cNvSpPr txBox="1"/>
              <p:nvPr/>
            </p:nvSpPr>
            <p:spPr>
              <a:xfrm>
                <a:off x="5471515" y="2178562"/>
                <a:ext cx="811601" cy="307777"/>
              </a:xfrm>
              <a:prstGeom prst="rect">
                <a:avLst/>
              </a:prstGeom>
              <a:noFill/>
              <a:ln>
                <a:noFill/>
              </a:ln>
            </p:spPr>
            <p:txBody>
              <a:bodyPr wrap="square" rtlCol="0">
                <a:spAutoFit/>
              </a:bodyPr>
              <a:lstStyle/>
              <a:p>
                <a:pPr algn="ctr">
                  <a:lnSpc>
                    <a:spcPts val="1600"/>
                  </a:lnSpc>
                </a:pPr>
                <a:r>
                  <a:rPr kumimoji="1" lang="ja-JP" altLang="en-US" sz="1600" b="1" dirty="0">
                    <a:latin typeface="メイリオ" panose="020B0604030504040204" pitchFamily="50" charset="-128"/>
                    <a:ea typeface="メイリオ" panose="020B0604030504040204" pitchFamily="50" charset="-128"/>
                  </a:rPr>
                  <a:t>時</a:t>
                </a:r>
                <a:endParaRPr kumimoji="1" lang="en-US" altLang="ja-JP" sz="1600" b="1" dirty="0">
                  <a:latin typeface="メイリオ" panose="020B0604030504040204" pitchFamily="50" charset="-128"/>
                  <a:ea typeface="メイリオ" panose="020B0604030504040204" pitchFamily="50" charset="-128"/>
                </a:endParaRPr>
              </a:p>
            </p:txBody>
          </p:sp>
        </p:grpSp>
      </p:grpSp>
      <p:grpSp>
        <p:nvGrpSpPr>
          <p:cNvPr id="109" name="グループ化 108"/>
          <p:cNvGrpSpPr/>
          <p:nvPr/>
        </p:nvGrpSpPr>
        <p:grpSpPr>
          <a:xfrm>
            <a:off x="180208" y="2014735"/>
            <a:ext cx="6508953" cy="802590"/>
            <a:chOff x="205683" y="6601509"/>
            <a:chExt cx="6508953" cy="802590"/>
          </a:xfrm>
        </p:grpSpPr>
        <p:grpSp>
          <p:nvGrpSpPr>
            <p:cNvPr id="110" name="グループ化 109"/>
            <p:cNvGrpSpPr/>
            <p:nvPr/>
          </p:nvGrpSpPr>
          <p:grpSpPr>
            <a:xfrm>
              <a:off x="205683" y="6601509"/>
              <a:ext cx="6458043" cy="777995"/>
              <a:chOff x="185556" y="3407741"/>
              <a:chExt cx="6458043" cy="881474"/>
            </a:xfrm>
          </p:grpSpPr>
          <p:sp>
            <p:nvSpPr>
              <p:cNvPr id="114" name="角丸四角形 113"/>
              <p:cNvSpPr/>
              <p:nvPr/>
            </p:nvSpPr>
            <p:spPr>
              <a:xfrm>
                <a:off x="185556" y="3407741"/>
                <a:ext cx="1355487" cy="881474"/>
              </a:xfrm>
              <a:prstGeom prst="roundRect">
                <a:avLst>
                  <a:gd name="adj" fmla="val 99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出演者・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チーム等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5" name="角丸四角形 114"/>
              <p:cNvSpPr/>
              <p:nvPr/>
            </p:nvSpPr>
            <p:spPr>
              <a:xfrm>
                <a:off x="1658081" y="3410725"/>
                <a:ext cx="4985518" cy="484822"/>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1" name="グループ化 110"/>
            <p:cNvGrpSpPr/>
            <p:nvPr/>
          </p:nvGrpSpPr>
          <p:grpSpPr>
            <a:xfrm>
              <a:off x="1612081" y="7046678"/>
              <a:ext cx="5102555" cy="357421"/>
              <a:chOff x="1620376" y="7388670"/>
              <a:chExt cx="5102555" cy="385375"/>
            </a:xfrm>
          </p:grpSpPr>
          <p:sp>
            <p:nvSpPr>
              <p:cNvPr id="112" name="角丸四角形 111"/>
              <p:cNvSpPr/>
              <p:nvPr/>
            </p:nvSpPr>
            <p:spPr>
              <a:xfrm>
                <a:off x="1686503" y="7388670"/>
                <a:ext cx="4985518" cy="385375"/>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100"/>
              </a:p>
            </p:txBody>
          </p:sp>
          <p:sp>
            <p:nvSpPr>
              <p:cNvPr id="113" name="テキスト ボックス 112"/>
              <p:cNvSpPr txBox="1"/>
              <p:nvPr/>
            </p:nvSpPr>
            <p:spPr>
              <a:xfrm>
                <a:off x="1620376" y="7451234"/>
                <a:ext cx="5102555" cy="320786"/>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（多数のため収まらない場合　→　別途、一覧をご提出ください。）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grpSp>
      <p:grpSp>
        <p:nvGrpSpPr>
          <p:cNvPr id="116" name="グループ化 115"/>
          <p:cNvGrpSpPr/>
          <p:nvPr/>
        </p:nvGrpSpPr>
        <p:grpSpPr>
          <a:xfrm>
            <a:off x="166000" y="4511393"/>
            <a:ext cx="6458043" cy="472553"/>
            <a:chOff x="185556" y="3407740"/>
            <a:chExt cx="6458043" cy="579526"/>
          </a:xfrm>
        </p:grpSpPr>
        <p:sp>
          <p:nvSpPr>
            <p:cNvPr id="117" name="角丸四角形 116"/>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18" name="角丸四角形 117"/>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19" name="グループ化 118"/>
          <p:cNvGrpSpPr/>
          <p:nvPr/>
        </p:nvGrpSpPr>
        <p:grpSpPr>
          <a:xfrm>
            <a:off x="166000" y="5034887"/>
            <a:ext cx="6458043" cy="479643"/>
            <a:chOff x="185556" y="3410726"/>
            <a:chExt cx="6458043" cy="588221"/>
          </a:xfrm>
        </p:grpSpPr>
        <p:sp>
          <p:nvSpPr>
            <p:cNvPr id="120" name="角丸四角形 119"/>
            <p:cNvSpPr/>
            <p:nvPr/>
          </p:nvSpPr>
          <p:spPr>
            <a:xfrm>
              <a:off x="185556" y="3419421"/>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21" name="角丸四角形 120"/>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25" name="グループ化 124"/>
          <p:cNvGrpSpPr/>
          <p:nvPr/>
        </p:nvGrpSpPr>
        <p:grpSpPr>
          <a:xfrm>
            <a:off x="166000" y="5549224"/>
            <a:ext cx="6416095" cy="479641"/>
            <a:chOff x="205683" y="9242148"/>
            <a:chExt cx="6416095" cy="559771"/>
          </a:xfrm>
        </p:grpSpPr>
        <p:grpSp>
          <p:nvGrpSpPr>
            <p:cNvPr id="126" name="グループ化 125"/>
            <p:cNvGrpSpPr/>
            <p:nvPr/>
          </p:nvGrpSpPr>
          <p:grpSpPr>
            <a:xfrm>
              <a:off x="205683" y="9242148"/>
              <a:ext cx="6416095" cy="559771"/>
              <a:chOff x="185556" y="3399045"/>
              <a:chExt cx="6416095" cy="588221"/>
            </a:xfrm>
          </p:grpSpPr>
          <p:sp>
            <p:nvSpPr>
              <p:cNvPr id="130" name="角丸四角形 12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主催者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連絡先</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31" name="角丸四角形 130"/>
              <p:cNvSpPr/>
              <p:nvPr/>
            </p:nvSpPr>
            <p:spPr>
              <a:xfrm>
                <a:off x="1658081" y="3399045"/>
                <a:ext cx="2218806"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88" name="角丸四角形 87"/>
              <p:cNvSpPr/>
              <p:nvPr/>
            </p:nvSpPr>
            <p:spPr>
              <a:xfrm>
                <a:off x="3909847" y="3413354"/>
                <a:ext cx="2691804" cy="56223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28" name="テキスト ボックス 127"/>
            <p:cNvSpPr txBox="1"/>
            <p:nvPr/>
          </p:nvSpPr>
          <p:spPr>
            <a:xfrm>
              <a:off x="1534563" y="9250425"/>
              <a:ext cx="1225428"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（電話番号）</a:t>
              </a:r>
              <a:endParaRPr kumimoji="1" lang="en-US" altLang="ja-JP" sz="1200" b="1" dirty="0">
                <a:latin typeface="メイリオ" panose="020B0604030504040204" pitchFamily="50" charset="-128"/>
                <a:ea typeface="メイリオ" panose="020B0604030504040204" pitchFamily="50" charset="-128"/>
              </a:endParaRPr>
            </a:p>
          </p:txBody>
        </p:sp>
        <p:sp>
          <p:nvSpPr>
            <p:cNvPr id="129" name="テキスト ボックス 128"/>
            <p:cNvSpPr txBox="1"/>
            <p:nvPr/>
          </p:nvSpPr>
          <p:spPr>
            <a:xfrm>
              <a:off x="3892204" y="9251487"/>
              <a:ext cx="1561171"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（メールアドレス）</a:t>
              </a:r>
              <a:endParaRPr kumimoji="1" lang="en-US" altLang="ja-JP" sz="1200" b="1" dirty="0">
                <a:latin typeface="メイリオ" panose="020B0604030504040204" pitchFamily="50" charset="-128"/>
                <a:ea typeface="メイリオ" panose="020B0604030504040204" pitchFamily="50" charset="-128"/>
              </a:endParaRPr>
            </a:p>
          </p:txBody>
        </p:sp>
      </p:grpSp>
      <p:sp>
        <p:nvSpPr>
          <p:cNvPr id="137" name="テキスト ボックス 136"/>
          <p:cNvSpPr txBox="1"/>
          <p:nvPr/>
        </p:nvSpPr>
        <p:spPr>
          <a:xfrm>
            <a:off x="6296381" y="9560204"/>
            <a:ext cx="538525" cy="338554"/>
          </a:xfrm>
          <a:prstGeom prst="rect">
            <a:avLst/>
          </a:prstGeom>
          <a:noFill/>
          <a:ln>
            <a:noFill/>
          </a:ln>
        </p:spPr>
        <p:txBody>
          <a:bodyPr wrap="square" rtlCol="0" anchor="ctr">
            <a:spAutoFit/>
          </a:bodyPr>
          <a:lstStyle/>
          <a:p>
            <a:pPr algn="ctr"/>
            <a:r>
              <a:rPr kumimoji="1" lang="en-US" altLang="ja-JP" sz="1600" b="1" dirty="0" smtClean="0">
                <a:latin typeface="メイリオ" panose="020B0604030504040204" pitchFamily="50" charset="-128"/>
                <a:ea typeface="メイリオ" panose="020B0604030504040204" pitchFamily="50" charset="-128"/>
              </a:rPr>
              <a:t>1</a:t>
            </a:r>
          </a:p>
        </p:txBody>
      </p:sp>
      <p:sp>
        <p:nvSpPr>
          <p:cNvPr id="4" name="正方形/長方形 3"/>
          <p:cNvSpPr/>
          <p:nvPr/>
        </p:nvSpPr>
        <p:spPr>
          <a:xfrm>
            <a:off x="0" y="9265316"/>
            <a:ext cx="6972301" cy="646331"/>
          </a:xfrm>
          <a:prstGeom prst="rect">
            <a:avLst/>
          </a:prstGeom>
        </p:spPr>
        <p:txBody>
          <a:bodyPr wrap="square">
            <a:spAutoFit/>
          </a:bodyPr>
          <a:lstStyle/>
          <a:p>
            <a:pPr marL="446088" indent="-446088"/>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a:t>
            </a:r>
            <a:r>
              <a:rPr kumimoji="1" lang="ja-JP" altLang="en-US" sz="1200" b="1" dirty="0">
                <a:latin typeface="メイリオ" panose="020B0604030504040204" pitchFamily="50" charset="-128"/>
                <a:ea typeface="メイリオ" panose="020B0604030504040204" pitchFamily="50" charset="-128"/>
              </a:rPr>
              <a:t>、通常より</a:t>
            </a:r>
            <a:r>
              <a:rPr kumimoji="1" lang="ja-JP" altLang="en-US" sz="1200" b="1" dirty="0" smtClean="0">
                <a:latin typeface="メイリオ" panose="020B0604030504040204" pitchFamily="50" charset="-128"/>
                <a:ea typeface="メイリオ" panose="020B0604030504040204" pitchFamily="50" charset="-128"/>
              </a:rPr>
              <a:t>も大きな</a:t>
            </a:r>
            <a:r>
              <a:rPr kumimoji="1" lang="ja-JP" altLang="en-US" sz="1200" b="1" dirty="0">
                <a:latin typeface="メイリオ" panose="020B0604030504040204" pitchFamily="50" charset="-128"/>
                <a:ea typeface="メイリオ" panose="020B0604030504040204" pitchFamily="50" charset="-128"/>
              </a:rPr>
              <a:t>声量で、反復・継続的に声を</a:t>
            </a:r>
            <a:r>
              <a:rPr kumimoji="1" lang="ja-JP" altLang="en-US" sz="1200" b="1" dirty="0" smtClean="0">
                <a:latin typeface="メイリオ" panose="020B0604030504040204" pitchFamily="50" charset="-128"/>
                <a:ea typeface="メイリオ" panose="020B0604030504040204" pitchFamily="50" charset="-128"/>
              </a:rPr>
              <a:t>発すること」とし、これを積極的に推奨する又は必要な対策を十分に施さないイベントは「大声あり」に該当することと整理する。</a:t>
            </a:r>
            <a:endParaRPr kumimoji="1" lang="ja-JP" altLang="en-US" sz="1200" b="1" dirty="0">
              <a:latin typeface="メイリオ" panose="020B0604030504040204" pitchFamily="50" charset="-128"/>
              <a:ea typeface="メイリオ" panose="020B0604030504040204" pitchFamily="50" charset="-128"/>
            </a:endParaRPr>
          </a:p>
        </p:txBody>
      </p:sp>
      <p:grpSp>
        <p:nvGrpSpPr>
          <p:cNvPr id="10" name="グループ化 9"/>
          <p:cNvGrpSpPr/>
          <p:nvPr/>
        </p:nvGrpSpPr>
        <p:grpSpPr>
          <a:xfrm>
            <a:off x="200868" y="8398361"/>
            <a:ext cx="6450346" cy="679087"/>
            <a:chOff x="200868" y="8237720"/>
            <a:chExt cx="6450346" cy="679087"/>
          </a:xfrm>
        </p:grpSpPr>
        <p:grpSp>
          <p:nvGrpSpPr>
            <p:cNvPr id="84" name="グループ化 83"/>
            <p:cNvGrpSpPr/>
            <p:nvPr/>
          </p:nvGrpSpPr>
          <p:grpSpPr>
            <a:xfrm>
              <a:off x="200868" y="8237720"/>
              <a:ext cx="6450346" cy="679087"/>
              <a:chOff x="205084" y="9076588"/>
              <a:chExt cx="6450346" cy="580581"/>
            </a:xfrm>
          </p:grpSpPr>
          <p:sp>
            <p:nvSpPr>
              <p:cNvPr id="138" name="角丸四角形 137"/>
              <p:cNvSpPr/>
              <p:nvPr/>
            </p:nvSpPr>
            <p:spPr>
              <a:xfrm>
                <a:off x="205084" y="9077929"/>
                <a:ext cx="1355487" cy="579240"/>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その他</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特記事項</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39" name="角丸四角形 138"/>
              <p:cNvSpPr/>
              <p:nvPr/>
            </p:nvSpPr>
            <p:spPr>
              <a:xfrm>
                <a:off x="1669912" y="9076588"/>
                <a:ext cx="4985518" cy="576256"/>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kumimoji="1" lang="ja-JP" altLang="en-US" sz="1100" dirty="0">
                  <a:solidFill>
                    <a:schemeClr val="tx1"/>
                  </a:solidFill>
                </a:endParaRPr>
              </a:p>
            </p:txBody>
          </p:sp>
        </p:grpSp>
        <p:sp>
          <p:nvSpPr>
            <p:cNvPr id="5" name="正方形/長方形 4"/>
            <p:cNvSpPr/>
            <p:nvPr/>
          </p:nvSpPr>
          <p:spPr>
            <a:xfrm>
              <a:off x="1684688" y="8454194"/>
              <a:ext cx="4867595" cy="461665"/>
            </a:xfrm>
            <a:prstGeom prst="rect">
              <a:avLst/>
            </a:prstGeom>
          </p:spPr>
          <p:txBody>
            <a:bodyPr wrap="square">
              <a:spAutoFit/>
            </a:bodyPr>
            <a:lstStyle/>
            <a:p>
              <a:r>
                <a:rPr kumimoji="1" lang="ja-JP" altLang="en-US" sz="1200" dirty="0"/>
                <a:t>（大声なしの場合は、大声なしと判断した理由や、大声を伴わないことを担保する具体的な対策を記載ください。）</a:t>
              </a:r>
            </a:p>
          </p:txBody>
        </p:sp>
      </p:grpSp>
      <p:sp>
        <p:nvSpPr>
          <p:cNvPr id="143" name="正方形/長方形 142"/>
          <p:cNvSpPr/>
          <p:nvPr/>
        </p:nvSpPr>
        <p:spPr>
          <a:xfrm>
            <a:off x="5826417" y="40570"/>
            <a:ext cx="964642" cy="40296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smtClean="0">
                <a:latin typeface="メイリオ" panose="020B0604030504040204" pitchFamily="50" charset="-128"/>
                <a:ea typeface="メイリオ" panose="020B0604030504040204" pitchFamily="50" charset="-128"/>
              </a:rPr>
              <a:t>別紙５</a:t>
            </a:r>
            <a:endParaRPr kumimoji="1" lang="ja-JP" altLang="en-US" sz="1600" dirty="0">
              <a:latin typeface="メイリオ" panose="020B0604030504040204" pitchFamily="50" charset="-128"/>
              <a:ea typeface="メイリオ" panose="020B0604030504040204" pitchFamily="50" charset="-128"/>
            </a:endParaRPr>
          </a:p>
        </p:txBody>
      </p:sp>
      <p:grpSp>
        <p:nvGrpSpPr>
          <p:cNvPr id="142" name="グループ化 141"/>
          <p:cNvGrpSpPr/>
          <p:nvPr/>
        </p:nvGrpSpPr>
        <p:grpSpPr>
          <a:xfrm>
            <a:off x="172600" y="1558388"/>
            <a:ext cx="6458043" cy="409533"/>
            <a:chOff x="185556" y="3407740"/>
            <a:chExt cx="6458043" cy="579526"/>
          </a:xfrm>
        </p:grpSpPr>
        <p:sp>
          <p:nvSpPr>
            <p:cNvPr id="144" name="角丸四角形 143"/>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イベント名</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45" name="角丸四角形 144"/>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46" name="テキスト ボックス 145"/>
          <p:cNvSpPr txBox="1"/>
          <p:nvPr/>
        </p:nvSpPr>
        <p:spPr>
          <a:xfrm>
            <a:off x="1588781" y="1716143"/>
            <a:ext cx="4932619"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（開催案内等の</a:t>
            </a:r>
            <a:r>
              <a:rPr kumimoji="1" lang="en-US" altLang="ja-JP" sz="1200" b="1" dirty="0" smtClean="0">
                <a:latin typeface="メイリオ" panose="020B0604030504040204" pitchFamily="50" charset="-128"/>
                <a:ea typeface="メイリオ" panose="020B0604030504040204" pitchFamily="50" charset="-128"/>
              </a:rPr>
              <a:t>URL</a:t>
            </a:r>
            <a:r>
              <a:rPr kumimoji="1" lang="ja-JP" altLang="en-US" sz="1200" b="1" dirty="0" smtClean="0">
                <a:latin typeface="メイリオ" panose="020B0604030504040204" pitchFamily="50" charset="-128"/>
                <a:ea typeface="メイリオ" panose="020B0604030504040204" pitchFamily="50" charset="-128"/>
              </a:rPr>
              <a:t>があれば記載）</a:t>
            </a:r>
            <a:endParaRPr kumimoji="1" lang="en-US" altLang="ja-JP" sz="1200" b="1" dirty="0">
              <a:latin typeface="メイリオ" panose="020B0604030504040204" pitchFamily="50" charset="-128"/>
              <a:ea typeface="メイリオ" panose="020B0604030504040204" pitchFamily="50" charset="-128"/>
            </a:endParaRPr>
          </a:p>
        </p:txBody>
      </p:sp>
      <p:sp>
        <p:nvSpPr>
          <p:cNvPr id="147" name="テキスト ボックス 146"/>
          <p:cNvSpPr txBox="1"/>
          <p:nvPr/>
        </p:nvSpPr>
        <p:spPr>
          <a:xfrm>
            <a:off x="1553916" y="3258510"/>
            <a:ext cx="5585461" cy="297517"/>
          </a:xfrm>
          <a:prstGeom prst="rect">
            <a:avLst/>
          </a:prstGeom>
          <a:noFill/>
          <a:ln>
            <a:noFill/>
          </a:ln>
        </p:spPr>
        <p:txBody>
          <a:bodyPr wrap="square" rtlCol="0">
            <a:spAutoFit/>
          </a:bodyPr>
          <a:lstStyle/>
          <a:p>
            <a:pPr>
              <a:lnSpc>
                <a:spcPts val="1600"/>
              </a:lnSpc>
            </a:pPr>
            <a:r>
              <a:rPr kumimoji="1" lang="ja-JP" altLang="en-US" sz="1200" b="1" dirty="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複数回開催の場合 → 別途、開催する日時の一覧をご提出ください。）</a:t>
            </a:r>
            <a:endParaRPr kumimoji="1" lang="en-US" altLang="ja-JP" sz="1200" b="1" dirty="0">
              <a:latin typeface="メイリオ" panose="020B0604030504040204" pitchFamily="50" charset="-128"/>
              <a:ea typeface="メイリオ" panose="020B0604030504040204" pitchFamily="50" charset="-128"/>
            </a:endParaRPr>
          </a:p>
        </p:txBody>
      </p:sp>
      <p:grpSp>
        <p:nvGrpSpPr>
          <p:cNvPr id="148" name="グループ化 147"/>
          <p:cNvGrpSpPr/>
          <p:nvPr/>
        </p:nvGrpSpPr>
        <p:grpSpPr>
          <a:xfrm>
            <a:off x="172600" y="3599321"/>
            <a:ext cx="6458043" cy="409533"/>
            <a:chOff x="185556" y="3407740"/>
            <a:chExt cx="6458043" cy="579526"/>
          </a:xfrm>
        </p:grpSpPr>
        <p:sp>
          <p:nvSpPr>
            <p:cNvPr id="149" name="角丸四角形 148"/>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開催会場</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50" name="角丸四角形 149"/>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1" name="グループ化 150"/>
          <p:cNvGrpSpPr/>
          <p:nvPr/>
        </p:nvGrpSpPr>
        <p:grpSpPr>
          <a:xfrm>
            <a:off x="172600" y="4040576"/>
            <a:ext cx="6458043" cy="418152"/>
            <a:chOff x="185556" y="3407740"/>
            <a:chExt cx="6458043" cy="579526"/>
          </a:xfrm>
        </p:grpSpPr>
        <p:sp>
          <p:nvSpPr>
            <p:cNvPr id="152" name="角丸四角形 151"/>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会場所在地</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153" name="角丸四角形 152"/>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grpSp>
        <p:nvGrpSpPr>
          <p:cNvPr id="154" name="グループ化 153"/>
          <p:cNvGrpSpPr/>
          <p:nvPr/>
        </p:nvGrpSpPr>
        <p:grpSpPr>
          <a:xfrm>
            <a:off x="168641" y="6069711"/>
            <a:ext cx="6716572" cy="1358263"/>
            <a:chOff x="205683" y="4670524"/>
            <a:chExt cx="6716572" cy="1358263"/>
          </a:xfrm>
        </p:grpSpPr>
        <p:sp>
          <p:nvSpPr>
            <p:cNvPr id="155" name="角丸四角形 154"/>
            <p:cNvSpPr/>
            <p:nvPr/>
          </p:nvSpPr>
          <p:spPr>
            <a:xfrm>
              <a:off x="205683" y="4686473"/>
              <a:ext cx="1355487" cy="1342314"/>
            </a:xfrm>
            <a:prstGeom prst="roundRect">
              <a:avLst>
                <a:gd name="adj" fmla="val 836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34290" rIns="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収容率</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（上限）</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56" name="角丸四角形 155"/>
            <p:cNvSpPr/>
            <p:nvPr/>
          </p:nvSpPr>
          <p:spPr>
            <a:xfrm>
              <a:off x="1674261" y="4670524"/>
              <a:ext cx="4985518" cy="1339679"/>
            </a:xfrm>
            <a:prstGeom prst="roundRect">
              <a:avLst>
                <a:gd name="adj" fmla="val 708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sp>
          <p:nvSpPr>
            <p:cNvPr id="157" name="テキスト ボックス 156"/>
            <p:cNvSpPr txBox="1"/>
            <p:nvPr/>
          </p:nvSpPr>
          <p:spPr>
            <a:xfrm>
              <a:off x="2224215" y="4753683"/>
              <a:ext cx="1546354" cy="502702"/>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100%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（大声なし）</a:t>
              </a:r>
              <a:endParaRPr kumimoji="1" lang="en-US" altLang="ja-JP" sz="1600" b="1" dirty="0">
                <a:latin typeface="メイリオ" panose="020B0604030504040204" pitchFamily="50" charset="-128"/>
                <a:ea typeface="メイリオ" panose="020B0604030504040204" pitchFamily="50" charset="-128"/>
              </a:endParaRPr>
            </a:p>
          </p:txBody>
        </p:sp>
        <p:sp>
          <p:nvSpPr>
            <p:cNvPr id="158" name="テキスト ボックス 157"/>
            <p:cNvSpPr txBox="1"/>
            <p:nvPr/>
          </p:nvSpPr>
          <p:spPr>
            <a:xfrm>
              <a:off x="4400752" y="4744476"/>
              <a:ext cx="2188573"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a:t>
              </a:r>
              <a:r>
                <a:rPr kumimoji="1" lang="ja-JP" altLang="en-US" sz="1400" b="1" dirty="0">
                  <a:latin typeface="メイリオ" panose="020B0604030504040204" pitchFamily="50" charset="-128"/>
                  <a:ea typeface="メイリオ" panose="020B0604030504040204" pitchFamily="50" charset="-128"/>
                </a:rPr>
                <a:t>人</a:t>
              </a:r>
              <a:r>
                <a:rPr kumimoji="1" lang="ja-JP" altLang="en-US" sz="1400" b="1" dirty="0" smtClean="0">
                  <a:latin typeface="メイリオ" panose="020B0604030504040204" pitchFamily="50" charset="-128"/>
                  <a:ea typeface="メイリオ" panose="020B0604030504040204" pitchFamily="50" charset="-128"/>
                </a:rPr>
                <a:t>とが触れ合わない程度</a:t>
              </a:r>
              <a:r>
                <a:rPr kumimoji="1" lang="ja-JP" altLang="en-US" sz="1400" b="1" dirty="0">
                  <a:latin typeface="メイリオ" panose="020B0604030504040204" pitchFamily="50" charset="-128"/>
                  <a:ea typeface="メイリオ" panose="020B0604030504040204" pitchFamily="50" charset="-128"/>
                </a:rPr>
                <a:t>の間隔</a:t>
              </a:r>
            </a:p>
          </p:txBody>
        </p:sp>
        <p:sp>
          <p:nvSpPr>
            <p:cNvPr id="159" name="正方形/長方形 158"/>
            <p:cNvSpPr/>
            <p:nvPr/>
          </p:nvSpPr>
          <p:spPr>
            <a:xfrm>
              <a:off x="3999492" y="4861621"/>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正方形/長方形 159"/>
            <p:cNvSpPr/>
            <p:nvPr/>
          </p:nvSpPr>
          <p:spPr>
            <a:xfrm>
              <a:off x="1859277" y="4825580"/>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p:cNvCxnSpPr>
              <a:stCxn id="156" idx="3"/>
              <a:endCxn id="156" idx="1"/>
            </p:cNvCxnSpPr>
            <p:nvPr/>
          </p:nvCxnSpPr>
          <p:spPr>
            <a:xfrm flipH="1">
              <a:off x="1674261" y="5340364"/>
              <a:ext cx="4985518" cy="0"/>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62" name="テキスト ボックス 161"/>
            <p:cNvSpPr txBox="1"/>
            <p:nvPr/>
          </p:nvSpPr>
          <p:spPr>
            <a:xfrm>
              <a:off x="2235346" y="5449986"/>
              <a:ext cx="1546354" cy="512961"/>
            </a:xfrm>
            <a:prstGeom prst="rect">
              <a:avLst/>
            </a:prstGeom>
            <a:noFill/>
            <a:ln>
              <a:noFill/>
            </a:ln>
          </p:spPr>
          <p:txBody>
            <a:bodyPr wrap="square" rtlCol="0">
              <a:spAutoFit/>
            </a:bodyPr>
            <a:lstStyle/>
            <a:p>
              <a:pPr algn="ctr">
                <a:lnSpc>
                  <a:spcPts val="1600"/>
                </a:lnSpc>
              </a:pPr>
              <a:r>
                <a:rPr kumimoji="1" lang="en-US" altLang="ja-JP" sz="1600" b="1" dirty="0" smtClean="0">
                  <a:latin typeface="メイリオ" panose="020B0604030504040204" pitchFamily="50" charset="-128"/>
                  <a:ea typeface="メイリオ" panose="020B0604030504040204" pitchFamily="50" charset="-128"/>
                </a:rPr>
                <a:t>50%</a:t>
              </a:r>
            </a:p>
            <a:p>
              <a:pPr algn="ctr">
                <a:lnSpc>
                  <a:spcPts val="1600"/>
                </a:lnSpc>
              </a:pPr>
              <a:r>
                <a:rPr kumimoji="1" lang="ja-JP" altLang="en-US" sz="1600" b="1" dirty="0" smtClean="0">
                  <a:latin typeface="メイリオ" panose="020B0604030504040204" pitchFamily="50" charset="-128"/>
                  <a:ea typeface="メイリオ" panose="020B0604030504040204" pitchFamily="50" charset="-128"/>
                </a:rPr>
                <a:t>（大声あり）</a:t>
              </a:r>
              <a:endParaRPr kumimoji="1" lang="en-US" altLang="ja-JP" sz="1600" b="1" dirty="0">
                <a:latin typeface="メイリオ" panose="020B0604030504040204" pitchFamily="50" charset="-128"/>
                <a:ea typeface="メイリオ" panose="020B0604030504040204" pitchFamily="50" charset="-128"/>
              </a:endParaRPr>
            </a:p>
          </p:txBody>
        </p:sp>
        <p:sp>
          <p:nvSpPr>
            <p:cNvPr id="163" name="正方形/長方形 162"/>
            <p:cNvSpPr/>
            <p:nvPr/>
          </p:nvSpPr>
          <p:spPr>
            <a:xfrm>
              <a:off x="1859277" y="5549898"/>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テキスト ボックス 163"/>
            <p:cNvSpPr txBox="1"/>
            <p:nvPr/>
          </p:nvSpPr>
          <p:spPr>
            <a:xfrm>
              <a:off x="4125036" y="5426404"/>
              <a:ext cx="2797219" cy="502702"/>
            </a:xfrm>
            <a:prstGeom prst="rect">
              <a:avLst/>
            </a:prstGeom>
            <a:noFill/>
            <a:ln>
              <a:noFill/>
            </a:ln>
          </p:spPr>
          <p:txBody>
            <a:bodyPr wrap="square" rtlCol="0">
              <a:spAutoFit/>
            </a:bodyPr>
            <a:lstStyle/>
            <a:p>
              <a:pPr algn="ctr">
                <a:lnSpc>
                  <a:spcPts val="1600"/>
                </a:lnSpc>
              </a:pPr>
              <a:r>
                <a:rPr kumimoji="1" lang="ja-JP" altLang="en-US" sz="1400" b="1" dirty="0">
                  <a:latin typeface="メイリオ" panose="020B0604030504040204" pitchFamily="50" charset="-128"/>
                  <a:ea typeface="メイリオ" panose="020B0604030504040204" pitchFamily="50" charset="-128"/>
                </a:rPr>
                <a:t>十分</a:t>
              </a:r>
              <a:r>
                <a:rPr kumimoji="1" lang="ja-JP" altLang="en-US" sz="1400" b="1" dirty="0" smtClean="0">
                  <a:latin typeface="メイリオ" panose="020B0604030504040204" pitchFamily="50" charset="-128"/>
                  <a:ea typeface="メイリオ" panose="020B0604030504040204" pitchFamily="50" charset="-128"/>
                </a:rPr>
                <a:t>な人と人</a:t>
              </a:r>
              <a:r>
                <a:rPr kumimoji="1" lang="ja-JP" altLang="en-US" sz="1400" b="1" dirty="0">
                  <a:latin typeface="メイリオ" panose="020B0604030504040204" pitchFamily="50" charset="-128"/>
                  <a:ea typeface="メイリオ" panose="020B0604030504040204" pitchFamily="50" charset="-128"/>
                </a:rPr>
                <a:t>との間隔</a:t>
              </a:r>
            </a:p>
            <a:p>
              <a:pPr algn="ctr">
                <a:lnSpc>
                  <a:spcPts val="1600"/>
                </a:lnSpc>
              </a:pPr>
              <a:r>
                <a:rPr kumimoji="1" lang="ja-JP" altLang="en-US" sz="1400" b="1" dirty="0" smtClean="0">
                  <a:latin typeface="メイリオ" panose="020B0604030504040204" pitchFamily="50" charset="-128"/>
                  <a:ea typeface="メイリオ" panose="020B0604030504040204" pitchFamily="50" charset="-128"/>
                </a:rPr>
                <a:t>（できるだ</a:t>
              </a:r>
              <a:r>
                <a:rPr kumimoji="1" lang="ja-JP" altLang="en-US" sz="1400" b="1" dirty="0">
                  <a:latin typeface="メイリオ" panose="020B0604030504040204" pitchFamily="50" charset="-128"/>
                  <a:ea typeface="メイリオ" panose="020B0604030504040204" pitchFamily="50" charset="-128"/>
                </a:rPr>
                <a:t>け</a:t>
              </a:r>
              <a:r>
                <a:rPr kumimoji="1" lang="ja-JP" altLang="en-US" sz="1400" b="1" dirty="0" smtClean="0">
                  <a:latin typeface="メイリオ" panose="020B0604030504040204" pitchFamily="50" charset="-128"/>
                  <a:ea typeface="メイリオ" panose="020B0604030504040204" pitchFamily="50" charset="-128"/>
                </a:rPr>
                <a:t>２ｍ、最低１ｍ）</a:t>
              </a:r>
              <a:endParaRPr kumimoji="1" lang="ja-JP" altLang="en-US" sz="1400" b="1" dirty="0">
                <a:latin typeface="メイリオ" panose="020B0604030504040204" pitchFamily="50" charset="-128"/>
                <a:ea typeface="メイリオ" panose="020B0604030504040204" pitchFamily="50" charset="-128"/>
              </a:endParaRPr>
            </a:p>
          </p:txBody>
        </p:sp>
        <p:sp>
          <p:nvSpPr>
            <p:cNvPr id="165" name="正方形/長方形 164"/>
            <p:cNvSpPr/>
            <p:nvPr/>
          </p:nvSpPr>
          <p:spPr>
            <a:xfrm>
              <a:off x="4007850" y="5539189"/>
              <a:ext cx="288000" cy="25419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7" name="テキスト ボックス 166"/>
          <p:cNvSpPr txBox="1"/>
          <p:nvPr/>
        </p:nvSpPr>
        <p:spPr>
          <a:xfrm>
            <a:off x="3260612" y="6789923"/>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sp>
        <p:nvSpPr>
          <p:cNvPr id="166" name="テキスト ボックス 165"/>
          <p:cNvSpPr txBox="1"/>
          <p:nvPr/>
        </p:nvSpPr>
        <p:spPr>
          <a:xfrm>
            <a:off x="3254736" y="6101300"/>
            <a:ext cx="727290" cy="297517"/>
          </a:xfrm>
          <a:prstGeom prst="rect">
            <a:avLst/>
          </a:prstGeom>
          <a:noFill/>
          <a:ln>
            <a:noFill/>
          </a:ln>
        </p:spPr>
        <p:txBody>
          <a:bodyPr wrap="square" rtlCol="0">
            <a:spAutoFit/>
          </a:bodyPr>
          <a:lstStyle/>
          <a:p>
            <a:pPr algn="ctr">
              <a:lnSpc>
                <a:spcPts val="1600"/>
              </a:lnSpc>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a:t>
            </a:r>
            <a:endParaRPr kumimoji="1" lang="en-US" altLang="ja-JP" sz="1200" b="1" dirty="0">
              <a:latin typeface="メイリオ" panose="020B0604030504040204" pitchFamily="50" charset="-128"/>
              <a:ea typeface="メイリオ" panose="020B0604030504040204" pitchFamily="50" charset="-128"/>
            </a:endParaRPr>
          </a:p>
        </p:txBody>
      </p:sp>
      <p:cxnSp>
        <p:nvCxnSpPr>
          <p:cNvPr id="172" name="直線コネクタ 171"/>
          <p:cNvCxnSpPr/>
          <p:nvPr/>
        </p:nvCxnSpPr>
        <p:spPr>
          <a:xfrm>
            <a:off x="3872889" y="6077550"/>
            <a:ext cx="1127" cy="1330692"/>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3" name="テキスト ボックス 172"/>
          <p:cNvSpPr txBox="1"/>
          <p:nvPr/>
        </p:nvSpPr>
        <p:spPr>
          <a:xfrm>
            <a:off x="5080656" y="7382477"/>
            <a:ext cx="666072" cy="297517"/>
          </a:xfrm>
          <a:prstGeom prst="rect">
            <a:avLst/>
          </a:prstGeom>
          <a:noFill/>
          <a:ln>
            <a:noFill/>
          </a:ln>
        </p:spPr>
        <p:txBody>
          <a:bodyPr wrap="square" rtlCol="0">
            <a:spAutoFit/>
          </a:bodyPr>
          <a:lstStyle/>
          <a:p>
            <a:pPr>
              <a:lnSpc>
                <a:spcPts val="1600"/>
              </a:lnSpc>
            </a:pPr>
            <a:r>
              <a:rPr kumimoji="1" lang="ja-JP" altLang="en-US" sz="1200" b="1" dirty="0" err="1">
                <a:latin typeface="メイリオ" panose="020B0604030504040204" pitchFamily="50" charset="-128"/>
                <a:ea typeface="メイリオ" panose="020B0604030504040204" pitchFamily="50" charset="-128"/>
              </a:rPr>
              <a:t>ー</a:t>
            </a:r>
            <a:endParaRPr kumimoji="1" lang="en-US" altLang="ja-JP" sz="1200" b="1" dirty="0">
              <a:latin typeface="メイリオ" panose="020B0604030504040204" pitchFamily="50" charset="-128"/>
              <a:ea typeface="メイリオ" panose="020B0604030504040204" pitchFamily="50" charset="-128"/>
            </a:endParaRPr>
          </a:p>
        </p:txBody>
      </p:sp>
      <p:grpSp>
        <p:nvGrpSpPr>
          <p:cNvPr id="12" name="グループ化 11"/>
          <p:cNvGrpSpPr/>
          <p:nvPr/>
        </p:nvGrpSpPr>
        <p:grpSpPr>
          <a:xfrm>
            <a:off x="180208" y="7490104"/>
            <a:ext cx="6458043" cy="440256"/>
            <a:chOff x="180208" y="7267678"/>
            <a:chExt cx="6458043" cy="440256"/>
          </a:xfrm>
        </p:grpSpPr>
        <p:grpSp>
          <p:nvGrpSpPr>
            <p:cNvPr id="169" name="グループ化 168"/>
            <p:cNvGrpSpPr/>
            <p:nvPr/>
          </p:nvGrpSpPr>
          <p:grpSpPr>
            <a:xfrm>
              <a:off x="180208" y="7267678"/>
              <a:ext cx="6458043" cy="440256"/>
              <a:chOff x="185556" y="3407740"/>
              <a:chExt cx="6458043" cy="596262"/>
            </a:xfrm>
          </p:grpSpPr>
          <p:sp>
            <p:nvSpPr>
              <p:cNvPr id="170" name="角丸四角形 169"/>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rPr>
                  <a:t>収容</a:t>
                </a:r>
                <a:r>
                  <a:rPr kumimoji="1" lang="ja-JP" altLang="en-US" sz="1600" b="1" dirty="0" smtClean="0">
                    <a:solidFill>
                      <a:schemeClr val="tx1"/>
                    </a:solidFill>
                    <a:latin typeface="メイリオ" panose="020B0604030504040204" pitchFamily="50" charset="-128"/>
                    <a:ea typeface="メイリオ" panose="020B0604030504040204" pitchFamily="50" charset="-128"/>
                  </a:rPr>
                  <a:t>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71" name="角丸四角形 170"/>
              <p:cNvSpPr/>
              <p:nvPr/>
            </p:nvSpPr>
            <p:spPr>
              <a:xfrm>
                <a:off x="1658081" y="3427462"/>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4" name="テキスト ボックス 173"/>
            <p:cNvSpPr txBox="1"/>
            <p:nvPr/>
          </p:nvSpPr>
          <p:spPr>
            <a:xfrm>
              <a:off x="2156602" y="7379171"/>
              <a:ext cx="1347494"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〇〇</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grpSp>
        <p:nvGrpSpPr>
          <p:cNvPr id="11" name="グループ化 10"/>
          <p:cNvGrpSpPr/>
          <p:nvPr/>
        </p:nvGrpSpPr>
        <p:grpSpPr>
          <a:xfrm>
            <a:off x="193171" y="7949553"/>
            <a:ext cx="6458043" cy="421416"/>
            <a:chOff x="193171" y="7714774"/>
            <a:chExt cx="6458043" cy="421416"/>
          </a:xfrm>
        </p:grpSpPr>
        <p:grpSp>
          <p:nvGrpSpPr>
            <p:cNvPr id="122" name="グループ化 121"/>
            <p:cNvGrpSpPr/>
            <p:nvPr/>
          </p:nvGrpSpPr>
          <p:grpSpPr>
            <a:xfrm>
              <a:off x="193171" y="7714774"/>
              <a:ext cx="6458043" cy="421416"/>
              <a:chOff x="185556" y="3407740"/>
              <a:chExt cx="6458043" cy="579526"/>
            </a:xfrm>
          </p:grpSpPr>
          <p:sp>
            <p:nvSpPr>
              <p:cNvPr id="123" name="角丸四角形 122"/>
              <p:cNvSpPr/>
              <p:nvPr/>
            </p:nvSpPr>
            <p:spPr>
              <a:xfrm>
                <a:off x="185556" y="3407740"/>
                <a:ext cx="1355487" cy="579526"/>
              </a:xfrm>
              <a:prstGeom prst="roundRect">
                <a:avLst>
                  <a:gd name="adj" fmla="val 17786"/>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ja-JP" altLang="en-US" sz="1600" b="1" dirty="0" smtClean="0">
                    <a:solidFill>
                      <a:schemeClr val="tx1"/>
                    </a:solidFill>
                    <a:latin typeface="メイリオ" panose="020B0604030504040204" pitchFamily="50" charset="-128"/>
                    <a:ea typeface="メイリオ" panose="020B0604030504040204" pitchFamily="50" charset="-128"/>
                  </a:rPr>
                  <a:t>参加人数</a:t>
                </a:r>
                <a:endParaRPr kumimoji="1" lang="en-US" altLang="ja-JP" sz="1600" b="1" dirty="0" smtClean="0">
                  <a:solidFill>
                    <a:schemeClr val="tx1"/>
                  </a:solidFill>
                  <a:latin typeface="メイリオ" panose="020B0604030504040204" pitchFamily="50" charset="-128"/>
                  <a:ea typeface="メイリオ" panose="020B0604030504040204" pitchFamily="50" charset="-128"/>
                </a:endParaRPr>
              </a:p>
            </p:txBody>
          </p:sp>
          <p:sp>
            <p:nvSpPr>
              <p:cNvPr id="124" name="角丸四角形 123"/>
              <p:cNvSpPr/>
              <p:nvPr/>
            </p:nvSpPr>
            <p:spPr>
              <a:xfrm>
                <a:off x="1658081" y="3410726"/>
                <a:ext cx="4985518" cy="576540"/>
              </a:xfrm>
              <a:prstGeom prst="roundRect">
                <a:avLst>
                  <a:gd name="adj" fmla="val 186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350"/>
              </a:p>
            </p:txBody>
          </p:sp>
        </p:grpSp>
        <p:sp>
          <p:nvSpPr>
            <p:cNvPr id="175" name="テキスト ボックス 174"/>
            <p:cNvSpPr txBox="1"/>
            <p:nvPr/>
          </p:nvSpPr>
          <p:spPr>
            <a:xfrm>
              <a:off x="3420470" y="7771830"/>
              <a:ext cx="1347494" cy="297517"/>
            </a:xfrm>
            <a:prstGeom prst="rect">
              <a:avLst/>
            </a:prstGeom>
            <a:noFill/>
            <a:ln>
              <a:noFill/>
            </a:ln>
          </p:spPr>
          <p:txBody>
            <a:bodyPr wrap="square" rtlCol="0">
              <a:spAutoFit/>
            </a:bodyPr>
            <a:lstStyle/>
            <a:p>
              <a:pPr>
                <a:lnSpc>
                  <a:spcPts val="1600"/>
                </a:lnSpc>
              </a:pPr>
              <a:r>
                <a:rPr kumimoji="1" lang="ja-JP" altLang="en-US" sz="1200" b="1" dirty="0" smtClean="0">
                  <a:latin typeface="メイリオ" panose="020B0604030504040204" pitchFamily="50" charset="-128"/>
                  <a:ea typeface="メイリオ" panose="020B0604030504040204" pitchFamily="50" charset="-128"/>
                </a:rPr>
                <a:t>〇〇</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〇〇〇人</a:t>
              </a:r>
              <a:endParaRPr kumimoji="1" lang="en-US" altLang="ja-JP" sz="1200" b="1"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898198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24955" y="2391881"/>
            <a:ext cx="6608092" cy="748301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基本的な</a:t>
              </a:r>
              <a:endParaRPr kumimoji="1" lang="en-US" altLang="ja-JP"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 感染防止</a:t>
              </a:r>
              <a:endPar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p:txBody>
        </p:sp>
        <p:sp>
          <p:nvSpPr>
            <p:cNvPr id="21" name="テキスト ボックス 20"/>
            <p:cNvSpPr txBox="1"/>
            <p:nvPr/>
          </p:nvSpPr>
          <p:spPr>
            <a:xfrm>
              <a:off x="1439939" y="1409381"/>
              <a:ext cx="521790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smtClean="0">
                  <a:latin typeface="メイリオ" panose="020B0604030504040204" pitchFamily="50" charset="-128"/>
                  <a:ea typeface="メイリオ" panose="020B0604030504040204" pitchFamily="50" charset="-128"/>
                </a:rPr>
                <a:t>人かつ収容率</a:t>
              </a:r>
              <a:r>
                <a:rPr kumimoji="1" lang="en-US" altLang="ja-JP" sz="1200" b="1" noProof="0" dirty="0" smtClean="0">
                  <a:latin typeface="メイリオ" panose="020B0604030504040204" pitchFamily="50" charset="-128"/>
                  <a:ea typeface="メイリオ" panose="020B0604030504040204" pitchFamily="50" charset="-128"/>
                </a:rPr>
                <a:t>50%</a:t>
              </a:r>
              <a:r>
                <a:rPr kumimoji="1" lang="ja-JP" altLang="en-US" sz="1200" b="1" noProof="0" dirty="0" smtClean="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10" name="グループ化 9"/>
          <p:cNvGrpSpPr/>
          <p:nvPr/>
        </p:nvGrpSpPr>
        <p:grpSpPr>
          <a:xfrm>
            <a:off x="290460" y="2484548"/>
            <a:ext cx="6387284" cy="2657587"/>
            <a:chOff x="290460" y="2339405"/>
            <a:chExt cx="6387284" cy="2657587"/>
          </a:xfrm>
        </p:grpSpPr>
        <p:sp>
          <p:nvSpPr>
            <p:cNvPr id="43" name="角丸四角形 42"/>
            <p:cNvSpPr/>
            <p:nvPr/>
          </p:nvSpPr>
          <p:spPr>
            <a:xfrm>
              <a:off x="1732166" y="2360157"/>
              <a:ext cx="4945578" cy="2628829"/>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2" name="角丸四角形 41"/>
            <p:cNvSpPr/>
            <p:nvPr/>
          </p:nvSpPr>
          <p:spPr>
            <a:xfrm>
              <a:off x="290460" y="2339405"/>
              <a:ext cx="1300216" cy="2657587"/>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①飛沫の抑制（マスク着用や大声を出さないこと）の徹底</a:t>
              </a:r>
            </a:p>
          </p:txBody>
        </p:sp>
        <p:sp>
          <p:nvSpPr>
            <p:cNvPr id="47" name="正方形/長方形 46"/>
            <p:cNvSpPr/>
            <p:nvPr/>
          </p:nvSpPr>
          <p:spPr>
            <a:xfrm>
              <a:off x="1901028" y="34275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8" name="テキスト ボックス 47"/>
            <p:cNvSpPr txBox="1"/>
            <p:nvPr/>
          </p:nvSpPr>
          <p:spPr>
            <a:xfrm>
              <a:off x="2290703" y="2386263"/>
              <a:ext cx="4281536" cy="1938992"/>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大声なしの場合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飛沫が発生するおそれのある行為を抑制するため、適切なマスク（品質の確かな、できれば不織布）の正しい着用や大声（</a:t>
              </a: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）を出さないことを周知・徹底し、そうした行為をする者がいた場合には、個別に注意、退場処分等の措置を講じる。</a:t>
              </a:r>
              <a:endParaRPr kumimoji="1" lang="en-US" altLang="ja-JP" sz="1600" b="1" dirty="0" smtClean="0">
                <a:latin typeface="メイリオ" panose="020B0604030504040204" pitchFamily="50" charset="-128"/>
                <a:ea typeface="メイリオ" panose="020B0604030504040204" pitchFamily="50" charset="-128"/>
              </a:endParaRPr>
            </a:p>
            <a:p>
              <a:pPr marL="452438" lvl="0" indent="-452438">
                <a:lnSpc>
                  <a:spcPts val="1600"/>
                </a:lnSpc>
                <a:defRPr/>
              </a:pPr>
              <a:r>
                <a:rPr kumimoji="1" lang="ja-JP" altLang="en-US" sz="1200" b="1" dirty="0" smtClean="0">
                  <a:latin typeface="メイリオ" panose="020B0604030504040204" pitchFamily="50" charset="-128"/>
                  <a:ea typeface="メイリオ" panose="020B0604030504040204" pitchFamily="50" charset="-128"/>
                </a:rPr>
                <a:t>（</a:t>
              </a:r>
              <a:r>
                <a:rPr kumimoji="1" lang="en-US" altLang="ja-JP" sz="1200" b="1" dirty="0" smtClean="0">
                  <a:latin typeface="メイリオ" panose="020B0604030504040204" pitchFamily="50" charset="-128"/>
                  <a:ea typeface="メイリオ" panose="020B0604030504040204" pitchFamily="50" charset="-128"/>
                </a:rPr>
                <a:t>※</a:t>
              </a:r>
              <a:r>
                <a:rPr kumimoji="1" lang="ja-JP" altLang="en-US" sz="1200" b="1" dirty="0" smtClean="0">
                  <a:latin typeface="メイリオ" panose="020B0604030504040204" pitchFamily="50" charset="-128"/>
                  <a:ea typeface="メイリオ" panose="020B0604030504040204" pitchFamily="50" charset="-128"/>
                </a:rPr>
                <a:t>）大声の定義を「観客等が、①通常よりも大きな声量で、②反復・継続</a:t>
              </a:r>
              <a:r>
                <a:rPr kumimoji="1" lang="ja-JP" altLang="en-US" sz="1200" b="1" dirty="0">
                  <a:latin typeface="メイリオ" panose="020B0604030504040204" pitchFamily="50" charset="-128"/>
                  <a:ea typeface="メイリオ" panose="020B0604030504040204" pitchFamily="50" charset="-128"/>
                </a:rPr>
                <a:t>的</a:t>
              </a:r>
              <a:r>
                <a:rPr kumimoji="1" lang="ja-JP" altLang="en-US" sz="1200" b="1" dirty="0" smtClean="0">
                  <a:latin typeface="メイリオ" panose="020B0604030504040204" pitchFamily="50" charset="-128"/>
                  <a:ea typeface="メイリオ" panose="020B0604030504040204" pitchFamily="50" charset="-128"/>
                </a:rPr>
                <a:t>に声を発すること」とする。</a:t>
              </a:r>
              <a:endParaRPr kumimoji="1" lang="ja-JP" altLang="en-US" sz="1200" b="1" dirty="0">
                <a:latin typeface="メイリオ" panose="020B0604030504040204" pitchFamily="50" charset="-128"/>
                <a:ea typeface="メイリオ" panose="020B0604030504040204" pitchFamily="50" charset="-128"/>
              </a:endParaRPr>
            </a:p>
          </p:txBody>
        </p:sp>
      </p:grpSp>
      <p:grpSp>
        <p:nvGrpSpPr>
          <p:cNvPr id="51" name="グループ化 50"/>
          <p:cNvGrpSpPr/>
          <p:nvPr/>
        </p:nvGrpSpPr>
        <p:grpSpPr>
          <a:xfrm>
            <a:off x="297318" y="5173313"/>
            <a:ext cx="6387284" cy="1594184"/>
            <a:chOff x="290460" y="2456344"/>
            <a:chExt cx="6387284" cy="1594184"/>
          </a:xfrm>
        </p:grpSpPr>
        <p:sp>
          <p:nvSpPr>
            <p:cNvPr id="52" name="角丸四角形 51"/>
            <p:cNvSpPr/>
            <p:nvPr/>
          </p:nvSpPr>
          <p:spPr>
            <a:xfrm>
              <a:off x="1732166" y="2475832"/>
              <a:ext cx="4945578" cy="1574696"/>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3" name="角丸四角形 52"/>
            <p:cNvSpPr/>
            <p:nvPr/>
          </p:nvSpPr>
          <p:spPr>
            <a:xfrm>
              <a:off x="290460" y="2456344"/>
              <a:ext cx="1300216" cy="1591923"/>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②</a:t>
              </a:r>
              <a:r>
                <a:rPr kumimoji="1" lang="ja-JP" altLang="en-US" sz="1600" b="1" dirty="0" smtClean="0">
                  <a:solidFill>
                    <a:schemeClr val="tx1"/>
                  </a:solidFill>
                  <a:latin typeface="メイリオ" panose="020B0604030504040204" pitchFamily="50" charset="-128"/>
                  <a:ea typeface="メイリオ" panose="020B0604030504040204" pitchFamily="50" charset="-128"/>
                </a:rPr>
                <a:t>手洗、手指・施設消毒</a:t>
              </a:r>
              <a:r>
                <a:rPr kumimoji="1" lang="ja-JP" altLang="en-US" sz="1600" b="1" dirty="0">
                  <a:solidFill>
                    <a:schemeClr val="tx1"/>
                  </a:solidFill>
                  <a:latin typeface="メイリオ" panose="020B0604030504040204" pitchFamily="50" charset="-128"/>
                  <a:ea typeface="メイリオ" panose="020B0604030504040204" pitchFamily="50" charset="-128"/>
                </a:rPr>
                <a:t>の徹底</a:t>
              </a:r>
            </a:p>
          </p:txBody>
        </p:sp>
        <p:sp>
          <p:nvSpPr>
            <p:cNvPr id="54" name="正方形/長方形 53"/>
            <p:cNvSpPr/>
            <p:nvPr/>
          </p:nvSpPr>
          <p:spPr>
            <a:xfrm>
              <a:off x="1901028" y="271062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5" name="テキスト ボックス 54"/>
            <p:cNvSpPr txBox="1"/>
            <p:nvPr/>
          </p:nvSpPr>
          <p:spPr>
            <a:xfrm>
              <a:off x="2303910" y="3415863"/>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主催者側</a:t>
              </a:r>
              <a:r>
                <a:rPr kumimoji="1" lang="ja-JP" altLang="en-US" sz="1600" b="1" dirty="0">
                  <a:latin typeface="メイリオ" panose="020B0604030504040204" pitchFamily="50" charset="-128"/>
                  <a:ea typeface="メイリオ" panose="020B0604030504040204" pitchFamily="50" charset="-128"/>
                </a:rPr>
                <a:t>による施設内（出入口、トイレ、共用部等）の定期的かつこまめな消毒の実施。</a:t>
              </a:r>
            </a:p>
          </p:txBody>
        </p:sp>
        <p:sp>
          <p:nvSpPr>
            <p:cNvPr id="56" name="テキスト ボックス 55"/>
            <p:cNvSpPr txBox="1"/>
            <p:nvPr/>
          </p:nvSpPr>
          <p:spPr>
            <a:xfrm>
              <a:off x="2347138" y="2647720"/>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こまめ</a:t>
              </a:r>
              <a:r>
                <a:rPr kumimoji="1" lang="ja-JP" altLang="en-US" sz="1600" b="1" dirty="0">
                  <a:latin typeface="メイリオ" panose="020B0604030504040204" pitchFamily="50" charset="-128"/>
                  <a:ea typeface="メイリオ" panose="020B0604030504040204" pitchFamily="50" charset="-128"/>
                </a:rPr>
                <a:t>な手洗</a:t>
              </a:r>
              <a:r>
                <a:rPr kumimoji="1" lang="ja-JP" altLang="en-US" sz="1600" b="1" dirty="0" smtClean="0">
                  <a:latin typeface="メイリオ" panose="020B0604030504040204" pitchFamily="50" charset="-128"/>
                  <a:ea typeface="メイリオ" panose="020B0604030504040204" pitchFamily="50" charset="-128"/>
                </a:rPr>
                <a:t>や手指</a:t>
              </a:r>
              <a:r>
                <a:rPr kumimoji="1" lang="ja-JP" altLang="en-US" sz="1600" b="1" dirty="0">
                  <a:latin typeface="メイリオ" panose="020B0604030504040204" pitchFamily="50" charset="-128"/>
                  <a:ea typeface="メイリオ" panose="020B0604030504040204" pitchFamily="50" charset="-128"/>
                </a:rPr>
                <a:t>消毒の徹底を促す（会場出入口等へのアルコール等</a:t>
              </a:r>
              <a:r>
                <a:rPr kumimoji="1" lang="ja-JP" altLang="en-US" sz="1600" b="1" dirty="0" smtClean="0">
                  <a:latin typeface="メイリオ" panose="020B0604030504040204" pitchFamily="50" charset="-128"/>
                  <a:ea typeface="メイリオ" panose="020B0604030504040204" pitchFamily="50" charset="-128"/>
                </a:rPr>
                <a:t>の手指</a:t>
              </a:r>
              <a:r>
                <a:rPr kumimoji="1" lang="ja-JP" altLang="en-US" sz="1600" b="1" dirty="0">
                  <a:latin typeface="メイリオ" panose="020B0604030504040204" pitchFamily="50" charset="-128"/>
                  <a:ea typeface="メイリオ" panose="020B0604030504040204" pitchFamily="50" charset="-128"/>
                </a:rPr>
                <a:t>消毒液の設置や場内アナウンス等の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57" name="正方形/長方形 56"/>
            <p:cNvSpPr/>
            <p:nvPr/>
          </p:nvSpPr>
          <p:spPr>
            <a:xfrm>
              <a:off x="1900610" y="350751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grpSp>
        <p:nvGrpSpPr>
          <p:cNvPr id="61" name="グループ化 60"/>
          <p:cNvGrpSpPr/>
          <p:nvPr/>
        </p:nvGrpSpPr>
        <p:grpSpPr>
          <a:xfrm>
            <a:off x="290460" y="6827965"/>
            <a:ext cx="6387284" cy="888278"/>
            <a:chOff x="290460" y="2666472"/>
            <a:chExt cx="6387284" cy="888278"/>
          </a:xfrm>
        </p:grpSpPr>
        <p:sp>
          <p:nvSpPr>
            <p:cNvPr id="64" name="角丸四角形 63"/>
            <p:cNvSpPr/>
            <p:nvPr/>
          </p:nvSpPr>
          <p:spPr>
            <a:xfrm>
              <a:off x="1732166" y="2684150"/>
              <a:ext cx="4945578" cy="87060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5" name="角丸四角形 64"/>
            <p:cNvSpPr/>
            <p:nvPr/>
          </p:nvSpPr>
          <p:spPr>
            <a:xfrm>
              <a:off x="290460" y="2666472"/>
              <a:ext cx="1300216" cy="88520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③換気の徹底</a:t>
              </a:r>
            </a:p>
          </p:txBody>
        </p:sp>
        <p:sp>
          <p:nvSpPr>
            <p:cNvPr id="66" name="正方形/長方形 65"/>
            <p:cNvSpPr/>
            <p:nvPr/>
          </p:nvSpPr>
          <p:spPr>
            <a:xfrm>
              <a:off x="1901028" y="297486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8" name="テキスト ボックス 67"/>
            <p:cNvSpPr txBox="1"/>
            <p:nvPr/>
          </p:nvSpPr>
          <p:spPr>
            <a:xfrm>
              <a:off x="2310768" y="276037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法令を遵守した空調設備の設置による常時換気又</a:t>
              </a:r>
              <a:r>
                <a:rPr kumimoji="1" lang="ja-JP" altLang="en-US" sz="1600" b="1" dirty="0" smtClean="0">
                  <a:latin typeface="メイリオ" panose="020B0604030504040204" pitchFamily="50" charset="-128"/>
                  <a:ea typeface="メイリオ" panose="020B0604030504040204" pitchFamily="50" charset="-128"/>
                </a:rPr>
                <a:t>はこまめ</a:t>
              </a:r>
              <a:r>
                <a:rPr kumimoji="1" lang="ja-JP" altLang="en-US" sz="1600" b="1" dirty="0">
                  <a:latin typeface="メイリオ" panose="020B0604030504040204" pitchFamily="50" charset="-128"/>
                  <a:ea typeface="メイリオ" panose="020B0604030504040204" pitchFamily="50" charset="-128"/>
                </a:rPr>
                <a:t>な換気（１時間に２回</a:t>
              </a:r>
              <a:r>
                <a:rPr kumimoji="1" lang="ja-JP" altLang="en-US" sz="1600" b="1" dirty="0" smtClean="0">
                  <a:latin typeface="メイリオ" panose="020B0604030504040204" pitchFamily="50" charset="-128"/>
                  <a:ea typeface="メイリオ" panose="020B0604030504040204" pitchFamily="50" charset="-128"/>
                </a:rPr>
                <a:t>以上</a:t>
              </a:r>
              <a:r>
                <a:rPr kumimoji="1" lang="ja-JP" altLang="en-US" sz="1600" b="1" dirty="0">
                  <a:latin typeface="メイリオ" panose="020B0604030504040204" pitchFamily="50" charset="-128"/>
                  <a:ea typeface="メイリオ" panose="020B0604030504040204" pitchFamily="50" charset="-128"/>
                </a:rPr>
                <a:t>・１回に５分間</a:t>
              </a:r>
              <a:r>
                <a:rPr kumimoji="1" lang="ja-JP" altLang="en-US" sz="1600" b="1" dirty="0" smtClean="0">
                  <a:latin typeface="メイリオ" panose="020B0604030504040204" pitchFamily="50" charset="-128"/>
                  <a:ea typeface="メイリオ" panose="020B0604030504040204" pitchFamily="50" charset="-128"/>
                </a:rPr>
                <a:t>以上等</a:t>
              </a:r>
              <a:r>
                <a:rPr kumimoji="1" lang="ja-JP" altLang="en-US" sz="1600" b="1" dirty="0">
                  <a:latin typeface="メイリオ" panose="020B0604030504040204" pitchFamily="50" charset="-128"/>
                  <a:ea typeface="メイリオ" panose="020B0604030504040204" pitchFamily="50" charset="-128"/>
                </a:rPr>
                <a:t>）の</a:t>
              </a:r>
              <a:r>
                <a:rPr kumimoji="1" lang="ja-JP" altLang="en-US" sz="1600" b="1" dirty="0" smtClean="0">
                  <a:latin typeface="メイリオ" panose="020B0604030504040204" pitchFamily="50" charset="-128"/>
                  <a:ea typeface="メイリオ" panose="020B0604030504040204" pitchFamily="50" charset="-128"/>
                </a:rPr>
                <a:t>徹底。</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70" name="グループ化 69"/>
          <p:cNvGrpSpPr/>
          <p:nvPr/>
        </p:nvGrpSpPr>
        <p:grpSpPr>
          <a:xfrm>
            <a:off x="297318" y="7791256"/>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a:solidFill>
                    <a:schemeClr val="tx1"/>
                  </a:solidFill>
                  <a:latin typeface="メイリオ" panose="020B0604030504040204" pitchFamily="50" charset="-128"/>
                  <a:ea typeface="メイリオ" panose="020B0604030504040204" pitchFamily="50" charset="-128"/>
                </a:rPr>
                <a:t>④来場者間</a:t>
              </a:r>
              <a:r>
                <a:rPr kumimoji="1" lang="ja-JP" altLang="en-US" sz="1600" b="1" dirty="0" smtClean="0">
                  <a:solidFill>
                    <a:schemeClr val="tx1"/>
                  </a:solidFill>
                  <a:latin typeface="メイリオ" panose="020B0604030504040204" pitchFamily="50" charset="-128"/>
                  <a:ea typeface="メイリオ" panose="020B0604030504040204" pitchFamily="50" charset="-128"/>
                </a:rPr>
                <a:t>の密集回避</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73" name="正方形/長方形 72"/>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57890" y="2481034"/>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入退場</a:t>
              </a:r>
              <a:r>
                <a:rPr kumimoji="1" lang="ja-JP" altLang="en-US" sz="1600" b="1" dirty="0">
                  <a:latin typeface="メイリオ" panose="020B0604030504040204" pitchFamily="50" charset="-128"/>
                  <a:ea typeface="メイリオ" panose="020B0604030504040204" pitchFamily="50" charset="-128"/>
                </a:rPr>
                <a:t>時の密集を回避するための措置（入場ゲートの増設や時間差入退場等）の</a:t>
              </a:r>
              <a:r>
                <a:rPr kumimoji="1" lang="ja-JP" altLang="en-US" sz="1600" b="1" dirty="0" smtClean="0">
                  <a:latin typeface="メイリオ" panose="020B0604030504040204" pitchFamily="50" charset="-128"/>
                  <a:ea typeface="メイリオ" panose="020B0604030504040204" pitchFamily="50" charset="-128"/>
                </a:rPr>
                <a:t>実施。</a:t>
              </a:r>
              <a:endParaRPr kumimoji="1" lang="ja-JP" altLang="en-US" sz="1600" b="1" dirty="0">
                <a:latin typeface="メイリオ" panose="020B0604030504040204" pitchFamily="50" charset="-128"/>
                <a:ea typeface="メイリオ" panose="020B0604030504040204" pitchFamily="50" charset="-128"/>
              </a:endParaRPr>
            </a:p>
          </p:txBody>
        </p:sp>
        <p:sp>
          <p:nvSpPr>
            <p:cNvPr id="77" name="正方形/長方形 76"/>
            <p:cNvSpPr/>
            <p:nvPr/>
          </p:nvSpPr>
          <p:spPr>
            <a:xfrm>
              <a:off x="1894170" y="307829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686337"/>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3023890"/>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休憩時間や待合場所での密集も回避するための人員配置</a:t>
              </a:r>
              <a:r>
                <a:rPr kumimoji="1" lang="ja-JP" altLang="en-US" sz="1600" b="1" dirty="0" smtClean="0">
                  <a:latin typeface="メイリオ" panose="020B0604030504040204" pitchFamily="50" charset="-128"/>
                  <a:ea typeface="メイリオ" panose="020B0604030504040204" pitchFamily="50" charset="-128"/>
                </a:rPr>
                <a:t>や動線</a:t>
              </a:r>
              <a:r>
                <a:rPr kumimoji="1" lang="ja-JP" altLang="en-US" sz="1600" b="1" dirty="0">
                  <a:latin typeface="メイリオ" panose="020B0604030504040204" pitchFamily="50" charset="-128"/>
                  <a:ea typeface="メイリオ" panose="020B0604030504040204" pitchFamily="50" charset="-128"/>
                </a:rPr>
                <a:t>確保等の体制</a:t>
              </a:r>
              <a:r>
                <a:rPr kumimoji="1" lang="ja-JP" altLang="en-US" sz="1600" b="1" dirty="0" smtClean="0">
                  <a:latin typeface="メイリオ" panose="020B0604030504040204" pitchFamily="50" charset="-128"/>
                  <a:ea typeface="メイリオ" panose="020B0604030504040204" pitchFamily="50" charset="-128"/>
                </a:rPr>
                <a:t>構築。</a:t>
              </a:r>
              <a:endParaRPr kumimoji="1" lang="ja-JP" altLang="en-US" sz="1600" b="1" dirty="0">
                <a:latin typeface="メイリオ" panose="020B0604030504040204" pitchFamily="50" charset="-128"/>
                <a:ea typeface="メイリオ" panose="020B0604030504040204" pitchFamily="50" charset="-128"/>
              </a:endParaRPr>
            </a:p>
          </p:txBody>
        </p:sp>
        <p:sp>
          <p:nvSpPr>
            <p:cNvPr id="84" name="テキスト ボックス 83"/>
            <p:cNvSpPr txBox="1"/>
            <p:nvPr/>
          </p:nvSpPr>
          <p:spPr>
            <a:xfrm>
              <a:off x="2330100" y="3530581"/>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大声を伴わない場合には、人と人とが</a:t>
              </a:r>
              <a:r>
                <a:rPr kumimoji="1" lang="ja-JP" altLang="en-US" sz="1600" b="1" dirty="0" smtClean="0">
                  <a:latin typeface="メイリオ" panose="020B0604030504040204" pitchFamily="50" charset="-128"/>
                  <a:ea typeface="メイリオ" panose="020B0604030504040204" pitchFamily="50" charset="-128"/>
                </a:rPr>
                <a:t>触れ合わない間隔、</a:t>
              </a:r>
              <a:r>
                <a:rPr kumimoji="1" lang="ja-JP" altLang="en-US" sz="1600" b="1" dirty="0">
                  <a:latin typeface="メイリオ" panose="020B0604030504040204" pitchFamily="50" charset="-128"/>
                  <a:ea typeface="メイリオ" panose="020B0604030504040204" pitchFamily="50" charset="-128"/>
                </a:rPr>
                <a:t>大声を伴う可能性のある</a:t>
              </a:r>
              <a:r>
                <a:rPr kumimoji="1" lang="ja-JP" altLang="en-US" sz="1600" b="1" dirty="0" smtClean="0">
                  <a:latin typeface="メイリオ" panose="020B0604030504040204" pitchFamily="50" charset="-128"/>
                  <a:ea typeface="メイリオ" panose="020B0604030504040204" pitchFamily="50" charset="-128"/>
                </a:rPr>
                <a:t>イベントは</a:t>
              </a:r>
              <a:r>
                <a:rPr kumimoji="1" lang="ja-JP" altLang="en-US" sz="1600" b="1" dirty="0">
                  <a:latin typeface="メイリオ" panose="020B0604030504040204" pitchFamily="50" charset="-128"/>
                  <a:ea typeface="メイリオ" panose="020B0604030504040204" pitchFamily="50" charset="-128"/>
                </a:rPr>
                <a:t>、前後左右の座席との身体的</a:t>
              </a:r>
              <a:r>
                <a:rPr kumimoji="1" lang="ja-JP" altLang="en-US" sz="1600" b="1" dirty="0" smtClean="0">
                  <a:latin typeface="メイリオ" panose="020B0604030504040204" pitchFamily="50" charset="-128"/>
                  <a:ea typeface="メイリオ" panose="020B0604030504040204" pitchFamily="50" charset="-128"/>
                </a:rPr>
                <a:t>距離</a:t>
              </a:r>
              <a:r>
                <a:rPr kumimoji="1" lang="ja-JP" altLang="en-US" sz="1600" b="1" dirty="0">
                  <a:latin typeface="メイリオ" panose="020B0604030504040204" pitchFamily="50" charset="-128"/>
                  <a:ea typeface="メイリオ" panose="020B0604030504040204" pitchFamily="50" charset="-128"/>
                </a:rPr>
                <a:t>の確保</a:t>
              </a:r>
            </a:p>
          </p:txBody>
        </p:sp>
      </p:grpSp>
      <p:sp>
        <p:nvSpPr>
          <p:cNvPr id="86" name="テキスト ボックス 85"/>
          <p:cNvSpPr txBox="1"/>
          <p:nvPr/>
        </p:nvSpPr>
        <p:spPr>
          <a:xfrm>
            <a:off x="6308738"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２</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40" name="テキスト ボックス 39"/>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1" name="テキスト ボックス 40"/>
          <p:cNvSpPr txBox="1"/>
          <p:nvPr/>
        </p:nvSpPr>
        <p:spPr>
          <a:xfrm>
            <a:off x="2290703" y="4426244"/>
            <a:ext cx="4301601" cy="707886"/>
          </a:xfrm>
          <a:prstGeom prst="rect">
            <a:avLst/>
          </a:prstGeom>
          <a:noFill/>
          <a:ln>
            <a:noFill/>
          </a:ln>
        </p:spPr>
        <p:txBody>
          <a:bodyPr wrap="square" rtlCol="0" anchor="b">
            <a:spAutoFit/>
          </a:bodyPr>
          <a:lstStyle/>
          <a:p>
            <a:pPr lvl="0">
              <a:lnSpc>
                <a:spcPts val="1600"/>
              </a:lnSpc>
              <a:defRPr/>
            </a:pP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大声ありの場合</a:t>
            </a:r>
            <a:r>
              <a:rPr kumimoji="1" lang="en-US" altLang="ja-JP" sz="1600" b="1" dirty="0" smtClean="0">
                <a:latin typeface="メイリオ" panose="020B0604030504040204" pitchFamily="50" charset="-128"/>
                <a:ea typeface="メイリオ" panose="020B0604030504040204" pitchFamily="50" charset="-128"/>
              </a:rPr>
              <a:t>】</a:t>
            </a:r>
          </a:p>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「大声なしの場合」の「</a:t>
            </a:r>
            <a:r>
              <a:rPr kumimoji="1" lang="ja-JP" altLang="en-US" sz="1600" b="1" dirty="0">
                <a:latin typeface="メイリオ" panose="020B0604030504040204" pitchFamily="50" charset="-128"/>
                <a:ea typeface="メイリオ" panose="020B0604030504040204" pitchFamily="50" charset="-128"/>
              </a:rPr>
              <a:t>大声」を「常時大声を出す行為</a:t>
            </a:r>
            <a:r>
              <a:rPr kumimoji="1" lang="ja-JP" altLang="en-US" sz="1600" b="1" dirty="0" smtClean="0">
                <a:latin typeface="メイリオ" panose="020B0604030504040204" pitchFamily="50" charset="-128"/>
                <a:ea typeface="メイリオ" panose="020B0604030504040204" pitchFamily="50" charset="-128"/>
              </a:rPr>
              <a:t>」と読み替える。</a:t>
            </a:r>
            <a:endParaRPr kumimoji="1" lang="en-US" altLang="ja-JP" sz="1600" b="1" dirty="0" smtClean="0">
              <a:latin typeface="メイリオ" panose="020B0604030504040204" pitchFamily="50" charset="-128"/>
              <a:ea typeface="メイリオ" panose="020B0604030504040204" pitchFamily="50" charset="-128"/>
            </a:endParaRPr>
          </a:p>
        </p:txBody>
      </p:sp>
      <p:cxnSp>
        <p:nvCxnSpPr>
          <p:cNvPr id="4" name="直線コネクタ 3"/>
          <p:cNvCxnSpPr/>
          <p:nvPr/>
        </p:nvCxnSpPr>
        <p:spPr>
          <a:xfrm>
            <a:off x="2364748" y="4426244"/>
            <a:ext cx="4106390" cy="0"/>
          </a:xfrm>
          <a:prstGeom prst="line">
            <a:avLst/>
          </a:prstGeom>
          <a:ln>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31387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137312" y="2354810"/>
            <a:ext cx="6608092" cy="7109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grpSp>
        <p:nvGrpSpPr>
          <p:cNvPr id="36" name="グループ化 35"/>
          <p:cNvGrpSpPr/>
          <p:nvPr/>
        </p:nvGrpSpPr>
        <p:grpSpPr>
          <a:xfrm>
            <a:off x="127039" y="809094"/>
            <a:ext cx="6608092" cy="1425503"/>
            <a:chOff x="124955" y="1254625"/>
            <a:chExt cx="6608092" cy="915366"/>
          </a:xfrm>
        </p:grpSpPr>
        <p:sp>
          <p:nvSpPr>
            <p:cNvPr id="13" name="正方形/長方形 12"/>
            <p:cNvSpPr/>
            <p:nvPr/>
          </p:nvSpPr>
          <p:spPr>
            <a:xfrm>
              <a:off x="124955" y="1254625"/>
              <a:ext cx="6608092" cy="91536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5" name="角丸四角形 14"/>
            <p:cNvSpPr/>
            <p:nvPr/>
          </p:nvSpPr>
          <p:spPr>
            <a:xfrm>
              <a:off x="1426291" y="1308383"/>
              <a:ext cx="5245730" cy="80785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8" name="テキスト ボックス 17"/>
            <p:cNvSpPr txBox="1"/>
            <p:nvPr/>
          </p:nvSpPr>
          <p:spPr>
            <a:xfrm>
              <a:off x="233416" y="1527154"/>
              <a:ext cx="1084414" cy="405150"/>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3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基本的な</a:t>
              </a:r>
              <a:endParaRPr kumimoji="1" lang="en-US" altLang="ja-JP"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0" normalizeH="0" baseline="0" noProof="0" dirty="0" smtClean="0">
                  <a:ln>
                    <a:noFill/>
                  </a:ln>
                  <a:solidFill>
                    <a:schemeClr val="bg1"/>
                  </a:solidFill>
                  <a:effectLst/>
                  <a:uLnTx/>
                  <a:uFillTx/>
                  <a:latin typeface="メイリオ" panose="020B0604030504040204" pitchFamily="50" charset="-128"/>
                  <a:ea typeface="メイリオ" panose="020B0604030504040204" pitchFamily="50" charset="-128"/>
                  <a:cs typeface="+mn-cs"/>
                </a:rPr>
                <a:t>感染</a:t>
              </a:r>
              <a:r>
                <a:rPr kumimoji="1" lang="ja-JP" altLang="en-US" sz="16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mn-cs"/>
                </a:rPr>
                <a:t>防止</a:t>
              </a:r>
            </a:p>
          </p:txBody>
        </p:sp>
        <p:sp>
          <p:nvSpPr>
            <p:cNvPr id="21" name="テキスト ボックス 20"/>
            <p:cNvSpPr txBox="1"/>
            <p:nvPr/>
          </p:nvSpPr>
          <p:spPr>
            <a:xfrm>
              <a:off x="1453587" y="1409381"/>
              <a:ext cx="5190119" cy="630150"/>
            </a:xfrm>
            <a:prstGeom prst="rect">
              <a:avLst/>
            </a:prstGeom>
            <a:noFill/>
            <a:ln>
              <a:noFill/>
            </a:ln>
          </p:spPr>
          <p:txBody>
            <a:bodyPr wrap="square" rtlCol="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dirty="0" smtClean="0">
                  <a:latin typeface="メイリオ" panose="020B0604030504040204" pitchFamily="50" charset="-128"/>
                  <a:ea typeface="メイリオ" panose="020B0604030504040204" pitchFamily="50" charset="-128"/>
                </a:rPr>
                <a:t>イベント開催時には、</a:t>
              </a:r>
              <a:r>
                <a:rPr kumimoji="1" lang="ja-JP" altLang="en-US"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rPr>
                <a:t>下記の項目（イベント開催時の必要な感染防止策）を満たすことが必要です。</a:t>
              </a:r>
              <a:endParaRPr kumimoji="1" lang="en-US" altLang="ja-JP" sz="16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1" lang="en-US" altLang="ja-JP" sz="1200" b="1" dirty="0">
                  <a:latin typeface="メイリオ" panose="020B0604030504040204" pitchFamily="50" charset="-128"/>
                  <a:ea typeface="メイリオ" panose="020B0604030504040204" pitchFamily="50" charset="-128"/>
                </a:rPr>
                <a:t>※5,000</a:t>
              </a:r>
              <a:r>
                <a:rPr kumimoji="1" lang="ja-JP" altLang="en-US" sz="1200" b="1" noProof="0" dirty="0" smtClean="0">
                  <a:latin typeface="メイリオ" panose="020B0604030504040204" pitchFamily="50" charset="-128"/>
                  <a:ea typeface="メイリオ" panose="020B0604030504040204" pitchFamily="50" charset="-128"/>
                </a:rPr>
                <a:t>人かつ収容率</a:t>
              </a:r>
              <a:r>
                <a:rPr kumimoji="1" lang="en-US" altLang="ja-JP" sz="1200" b="1" noProof="0" dirty="0" smtClean="0">
                  <a:latin typeface="メイリオ" panose="020B0604030504040204" pitchFamily="50" charset="-128"/>
                  <a:ea typeface="メイリオ" panose="020B0604030504040204" pitchFamily="50" charset="-128"/>
                </a:rPr>
                <a:t>50%</a:t>
              </a:r>
              <a:r>
                <a:rPr kumimoji="1" lang="ja-JP" altLang="en-US" sz="1200" b="1" noProof="0" dirty="0" smtClean="0">
                  <a:latin typeface="メイリオ" panose="020B0604030504040204" pitchFamily="50" charset="-128"/>
                  <a:ea typeface="メイリオ" panose="020B0604030504040204" pitchFamily="50" charset="-128"/>
                </a:rPr>
                <a:t>超のイベント開催時には、個別のイベントごとの具体的な対策を記載した「感染防止安全計画」の提出が必要です。</a:t>
              </a:r>
              <a:endParaRPr kumimoji="1" lang="en-US" altLang="ja-JP" sz="12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grpSp>
      <p:grpSp>
        <p:nvGrpSpPr>
          <p:cNvPr id="6" name="グループ化 5"/>
          <p:cNvGrpSpPr/>
          <p:nvPr/>
        </p:nvGrpSpPr>
        <p:grpSpPr>
          <a:xfrm>
            <a:off x="-206197" y="51078"/>
            <a:ext cx="7565642" cy="523220"/>
            <a:chOff x="-206197" y="51078"/>
            <a:chExt cx="7565642" cy="523220"/>
          </a:xfrm>
        </p:grpSpPr>
        <p:sp>
          <p:nvSpPr>
            <p:cNvPr id="104" name="テキスト ボックス 103"/>
            <p:cNvSpPr txBox="1"/>
            <p:nvPr/>
          </p:nvSpPr>
          <p:spPr>
            <a:xfrm>
              <a:off x="-206197" y="51078"/>
              <a:ext cx="7565642" cy="523220"/>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rPr>
                <a:t>感染防止策チェックリスト</a:t>
              </a:r>
              <a:endParaRPr kumimoji="1" lang="en-US" altLang="ja-JP" sz="2400" b="1" i="0" u="none" strike="noStrike" kern="1200" cap="none" spc="0" normalizeH="0" baseline="0" noProof="0" dirty="0" smtClean="0">
                <a:ln>
                  <a:noFill/>
                </a:ln>
                <a:effectLst/>
                <a:uLnTx/>
                <a:uFillTx/>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166000" y="455619"/>
              <a:ext cx="6576572" cy="0"/>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297318" y="7329161"/>
            <a:ext cx="6387284" cy="2006595"/>
            <a:chOff x="290460" y="2339406"/>
            <a:chExt cx="6387284" cy="2006595"/>
          </a:xfrm>
        </p:grpSpPr>
        <p:sp>
          <p:nvSpPr>
            <p:cNvPr id="71" name="角丸四角形 70"/>
            <p:cNvSpPr/>
            <p:nvPr/>
          </p:nvSpPr>
          <p:spPr>
            <a:xfrm>
              <a:off x="1732166" y="2360158"/>
              <a:ext cx="4945578" cy="1985843"/>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2" name="角丸四角形 71"/>
            <p:cNvSpPr/>
            <p:nvPr/>
          </p:nvSpPr>
          <p:spPr>
            <a:xfrm>
              <a:off x="290460" y="2339406"/>
              <a:ext cx="1300216" cy="1985844"/>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⑦</a:t>
              </a:r>
              <a:r>
                <a:rPr kumimoji="1" lang="ja-JP" altLang="en-US" sz="1600" b="1" dirty="0">
                  <a:solidFill>
                    <a:schemeClr val="tx1"/>
                  </a:solidFill>
                  <a:latin typeface="メイリオ" panose="020B0604030504040204" pitchFamily="50" charset="-128"/>
                  <a:ea typeface="メイリオ" panose="020B0604030504040204" pitchFamily="50" charset="-128"/>
                </a:rPr>
                <a:t>参加者</a:t>
              </a:r>
              <a:r>
                <a:rPr kumimoji="1" lang="ja-JP" altLang="en-US" sz="1600" b="1" dirty="0" smtClean="0">
                  <a:solidFill>
                    <a:schemeClr val="tx1"/>
                  </a:solidFill>
                  <a:latin typeface="メイリオ" panose="020B0604030504040204" pitchFamily="50" charset="-128"/>
                  <a:ea typeface="メイリオ" panose="020B0604030504040204" pitchFamily="50" charset="-128"/>
                </a:rPr>
                <a:t>の</a:t>
              </a:r>
              <a:r>
                <a:rPr kumimoji="1" lang="ja-JP" altLang="en-US" sz="1600" b="1" dirty="0">
                  <a:solidFill>
                    <a:schemeClr val="tx1"/>
                  </a:solidFill>
                  <a:latin typeface="メイリオ" panose="020B0604030504040204" pitchFamily="50" charset="-128"/>
                  <a:ea typeface="メイリオ" panose="020B0604030504040204" pitchFamily="50" charset="-128"/>
                </a:rPr>
                <a:t>　</a:t>
              </a:r>
              <a:r>
                <a:rPr kumimoji="1" lang="ja-JP" altLang="en-US" sz="1600" b="1" dirty="0" smtClean="0">
                  <a:solidFill>
                    <a:schemeClr val="tx1"/>
                  </a:solidFill>
                  <a:latin typeface="メイリオ" panose="020B0604030504040204" pitchFamily="50" charset="-128"/>
                  <a:ea typeface="メイリオ" panose="020B0604030504040204" pitchFamily="50" charset="-128"/>
                </a:rPr>
                <a:t>把握・管理等</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73" name="正方形/長方形 72"/>
            <p:cNvSpPr/>
            <p:nvPr/>
          </p:nvSpPr>
          <p:spPr>
            <a:xfrm>
              <a:off x="1904005" y="390239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4" name="テキスト ボックス 73"/>
            <p:cNvSpPr txBox="1"/>
            <p:nvPr/>
          </p:nvSpPr>
          <p:spPr>
            <a:xfrm>
              <a:off x="2361285" y="3826231"/>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時差入退場</a:t>
              </a:r>
              <a:r>
                <a:rPr kumimoji="1" lang="ja-JP" altLang="en-US" sz="1600" b="1" dirty="0" smtClean="0">
                  <a:latin typeface="メイリオ" panose="020B0604030504040204" pitchFamily="50" charset="-128"/>
                  <a:ea typeface="メイリオ" panose="020B0604030504040204" pitchFamily="50" charset="-128"/>
                </a:rPr>
                <a:t>の</a:t>
              </a:r>
              <a:r>
                <a:rPr kumimoji="1" lang="ja-JP" altLang="en-US" sz="1600" b="1" dirty="0">
                  <a:latin typeface="メイリオ" panose="020B0604030504040204" pitchFamily="50" charset="-128"/>
                  <a:ea typeface="メイリオ" panose="020B0604030504040204" pitchFamily="50" charset="-128"/>
                </a:rPr>
                <a:t>実施</a:t>
              </a:r>
              <a:r>
                <a:rPr kumimoji="1" lang="ja-JP" altLang="en-US" sz="1600" b="1" dirty="0" smtClean="0">
                  <a:latin typeface="メイリオ" panose="020B0604030504040204" pitchFamily="50" charset="-128"/>
                  <a:ea typeface="メイリオ" panose="020B0604030504040204" pitchFamily="50" charset="-128"/>
                </a:rPr>
                <a:t>や</a:t>
              </a:r>
              <a:r>
                <a:rPr kumimoji="1" lang="ja-JP" altLang="en-US" sz="1600" b="1" dirty="0">
                  <a:latin typeface="メイリオ" panose="020B0604030504040204" pitchFamily="50" charset="-128"/>
                  <a:ea typeface="メイリオ" panose="020B0604030504040204" pitchFamily="50" charset="-128"/>
                </a:rPr>
                <a:t>直行・直帰の</a:t>
              </a:r>
              <a:r>
                <a:rPr kumimoji="1" lang="ja-JP" altLang="en-US" sz="1600" b="1" dirty="0" smtClean="0">
                  <a:latin typeface="メイリオ" panose="020B0604030504040204" pitchFamily="50" charset="-128"/>
                  <a:ea typeface="メイリオ" panose="020B0604030504040204" pitchFamily="50" charset="-128"/>
                </a:rPr>
                <a:t>呼びかけ</a:t>
              </a:r>
              <a:r>
                <a:rPr kumimoji="1" lang="ja-JP" altLang="en-US" sz="1600" b="1" dirty="0">
                  <a:latin typeface="メイリオ" panose="020B0604030504040204" pitchFamily="50" charset="-128"/>
                  <a:ea typeface="メイリオ" panose="020B0604030504040204" pitchFamily="50" charset="-128"/>
                </a:rPr>
                <a:t>等イベント前後の感染防止の注意</a:t>
              </a:r>
              <a:r>
                <a:rPr kumimoji="1" lang="ja-JP" altLang="en-US" sz="1600" b="1" dirty="0" smtClean="0">
                  <a:latin typeface="メイリオ" panose="020B0604030504040204" pitchFamily="50" charset="-128"/>
                  <a:ea typeface="メイリオ" panose="020B0604030504040204" pitchFamily="50" charset="-128"/>
                </a:rPr>
                <a:t>喚起。</a:t>
              </a:r>
              <a:endParaRPr kumimoji="1" lang="ja-JP" altLang="en-US" sz="1600" b="1" dirty="0">
                <a:latin typeface="メイリオ" panose="020B0604030504040204" pitchFamily="50" charset="-128"/>
                <a:ea typeface="メイリオ" panose="020B0604030504040204" pitchFamily="50" charset="-128"/>
              </a:endParaRPr>
            </a:p>
          </p:txBody>
        </p:sp>
        <p:sp>
          <p:nvSpPr>
            <p:cNvPr id="77" name="正方形/長方形 76"/>
            <p:cNvSpPr/>
            <p:nvPr/>
          </p:nvSpPr>
          <p:spPr>
            <a:xfrm>
              <a:off x="1892223" y="2517830"/>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8" name="正方形/長方形 77"/>
            <p:cNvSpPr/>
            <p:nvPr/>
          </p:nvSpPr>
          <p:spPr>
            <a:xfrm>
              <a:off x="1900610" y="3145064"/>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81" name="テキスト ボックス 80"/>
            <p:cNvSpPr txBox="1"/>
            <p:nvPr/>
          </p:nvSpPr>
          <p:spPr>
            <a:xfrm>
              <a:off x="2340280" y="2421752"/>
              <a:ext cx="4281536" cy="512961"/>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チケット購入時又は入場</a:t>
              </a:r>
              <a:r>
                <a:rPr kumimoji="1" lang="ja-JP" altLang="en-US" sz="1600" b="1" dirty="0">
                  <a:latin typeface="メイリオ" panose="020B0604030504040204" pitchFamily="50" charset="-128"/>
                  <a:ea typeface="メイリオ" panose="020B0604030504040204" pitchFamily="50" charset="-128"/>
                </a:rPr>
                <a:t>時の連絡先確認や</a:t>
              </a:r>
              <a:r>
                <a:rPr kumimoji="1" lang="ja-JP" altLang="en-US" sz="1600" b="1" dirty="0" smtClean="0">
                  <a:latin typeface="メイリオ" panose="020B0604030504040204" pitchFamily="50" charset="-128"/>
                  <a:ea typeface="メイリオ" panose="020B0604030504040204" pitchFamily="50" charset="-128"/>
                </a:rPr>
                <a:t>アプリ等</a:t>
              </a:r>
              <a:r>
                <a:rPr kumimoji="1" lang="ja-JP" altLang="en-US" sz="1600" b="1" dirty="0">
                  <a:latin typeface="メイリオ" panose="020B0604030504040204" pitchFamily="50" charset="-128"/>
                  <a:ea typeface="メイリオ" panose="020B0604030504040204" pitchFamily="50" charset="-128"/>
                </a:rPr>
                <a:t>を活用した参加者の</a:t>
              </a:r>
              <a:r>
                <a:rPr kumimoji="1" lang="ja-JP" altLang="en-US" sz="1600" b="1" dirty="0" smtClean="0">
                  <a:latin typeface="メイリオ" panose="020B0604030504040204" pitchFamily="50" charset="-128"/>
                  <a:ea typeface="メイリオ" panose="020B0604030504040204" pitchFamily="50" charset="-128"/>
                </a:rPr>
                <a:t>把握。</a:t>
              </a:r>
              <a:endParaRPr kumimoji="1" lang="ja-JP" altLang="en-US" sz="1600" b="1" dirty="0">
                <a:latin typeface="メイリオ" panose="020B0604030504040204" pitchFamily="50" charset="-128"/>
                <a:ea typeface="メイリオ" panose="020B0604030504040204" pitchFamily="50" charset="-128"/>
              </a:endParaRPr>
            </a:p>
          </p:txBody>
        </p:sp>
        <p:sp>
          <p:nvSpPr>
            <p:cNvPr id="84" name="テキスト ボックス 83"/>
            <p:cNvSpPr txBox="1"/>
            <p:nvPr/>
          </p:nvSpPr>
          <p:spPr>
            <a:xfrm>
              <a:off x="2330100" y="3014944"/>
              <a:ext cx="4281536" cy="707886"/>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入場時の検温、有症状（発熱又は風邪等の症状）等を理由に入場できなかった際の</a:t>
              </a:r>
              <a:r>
                <a:rPr kumimoji="1" lang="ja-JP" altLang="en-US" sz="1600" b="1" dirty="0" smtClean="0">
                  <a:latin typeface="メイリオ" panose="020B0604030504040204" pitchFamily="50" charset="-128"/>
                  <a:ea typeface="メイリオ" panose="020B0604030504040204" pitchFamily="50" charset="-128"/>
                </a:rPr>
                <a:t>払戻し措置</a:t>
              </a:r>
              <a:r>
                <a:rPr kumimoji="1" lang="ja-JP" altLang="en-US" sz="1600" b="1" dirty="0">
                  <a:latin typeface="メイリオ" panose="020B0604030504040204" pitchFamily="50" charset="-128"/>
                  <a:ea typeface="メイリオ" panose="020B0604030504040204" pitchFamily="50" charset="-128"/>
                </a:rPr>
                <a:t>等により、有症状者の入場を確実に</a:t>
              </a:r>
              <a:r>
                <a:rPr kumimoji="1" lang="ja-JP" altLang="en-US" sz="1600" b="1" dirty="0" smtClean="0">
                  <a:latin typeface="メイリオ" panose="020B0604030504040204" pitchFamily="50" charset="-128"/>
                  <a:ea typeface="メイリオ" panose="020B0604030504040204" pitchFamily="50" charset="-128"/>
                </a:rPr>
                <a:t>防止。</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45" name="グループ化 44"/>
          <p:cNvGrpSpPr/>
          <p:nvPr/>
        </p:nvGrpSpPr>
        <p:grpSpPr>
          <a:xfrm>
            <a:off x="297318" y="2626122"/>
            <a:ext cx="6387284" cy="2422082"/>
            <a:chOff x="290460" y="2339406"/>
            <a:chExt cx="6387284" cy="2422082"/>
          </a:xfrm>
        </p:grpSpPr>
        <p:sp>
          <p:nvSpPr>
            <p:cNvPr id="46" name="角丸四角形 45"/>
            <p:cNvSpPr/>
            <p:nvPr/>
          </p:nvSpPr>
          <p:spPr>
            <a:xfrm>
              <a:off x="1732166" y="2360158"/>
              <a:ext cx="4945578" cy="2401330"/>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49" name="角丸四角形 48"/>
            <p:cNvSpPr/>
            <p:nvPr/>
          </p:nvSpPr>
          <p:spPr>
            <a:xfrm>
              <a:off x="290460" y="2339406"/>
              <a:ext cx="1300216" cy="2422082"/>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⑤</a:t>
              </a:r>
              <a:r>
                <a:rPr kumimoji="1" lang="ja-JP" altLang="en-US" sz="1600" b="1" dirty="0">
                  <a:solidFill>
                    <a:schemeClr val="tx1"/>
                  </a:solidFill>
                  <a:latin typeface="メイリオ" panose="020B0604030504040204" pitchFamily="50" charset="-128"/>
                  <a:ea typeface="メイリオ" panose="020B0604030504040204" pitchFamily="50" charset="-128"/>
                </a:rPr>
                <a:t>飲食の</a:t>
              </a:r>
              <a:r>
                <a:rPr kumimoji="1" lang="ja-JP" altLang="en-US" sz="1600" b="1" dirty="0" smtClean="0">
                  <a:solidFill>
                    <a:schemeClr val="tx1"/>
                  </a:solidFill>
                  <a:latin typeface="メイリオ" panose="020B0604030504040204" pitchFamily="50" charset="-128"/>
                  <a:ea typeface="メイリオ" panose="020B0604030504040204" pitchFamily="50" charset="-128"/>
                </a:rPr>
                <a:t>制限</a:t>
              </a:r>
              <a:endParaRPr kumimoji="1" lang="ja-JP" altLang="en-US" sz="1600" b="1" dirty="0">
                <a:solidFill>
                  <a:schemeClr val="tx1"/>
                </a:solidFill>
                <a:latin typeface="メイリオ" panose="020B0604030504040204" pitchFamily="50" charset="-128"/>
                <a:ea typeface="メイリオ" panose="020B0604030504040204" pitchFamily="50" charset="-128"/>
              </a:endParaRPr>
            </a:p>
          </p:txBody>
        </p:sp>
        <p:sp>
          <p:nvSpPr>
            <p:cNvPr id="50" name="正方形/長方形 49"/>
            <p:cNvSpPr/>
            <p:nvPr/>
          </p:nvSpPr>
          <p:spPr>
            <a:xfrm>
              <a:off x="1901028" y="255842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58" name="テキスト ボックス 57"/>
            <p:cNvSpPr txBox="1"/>
            <p:nvPr/>
          </p:nvSpPr>
          <p:spPr>
            <a:xfrm>
              <a:off x="2357890" y="2488149"/>
              <a:ext cx="4281536" cy="502702"/>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飲食時の感染</a:t>
              </a:r>
              <a:r>
                <a:rPr kumimoji="1" lang="ja-JP" altLang="en-US" sz="1600" b="1" dirty="0">
                  <a:latin typeface="メイリオ" panose="020B0604030504040204" pitchFamily="50" charset="-128"/>
                  <a:ea typeface="メイリオ" panose="020B0604030504040204" pitchFamily="50" charset="-128"/>
                </a:rPr>
                <a:t>防止策（飲食店に求められる感染防止策等を踏まえた十分な対策</a:t>
              </a:r>
              <a:r>
                <a:rPr kumimoji="1" lang="ja-JP" altLang="en-US" sz="1600" b="1" dirty="0" smtClean="0">
                  <a:latin typeface="メイリオ" panose="020B0604030504040204" pitchFamily="50" charset="-128"/>
                  <a:ea typeface="メイリオ" panose="020B0604030504040204" pitchFamily="50" charset="-128"/>
                </a:rPr>
                <a:t>）の徹底。</a:t>
              </a:r>
              <a:endParaRPr kumimoji="1" lang="ja-JP" altLang="en-US" sz="1600" b="1" dirty="0">
                <a:latin typeface="メイリオ" panose="020B0604030504040204" pitchFamily="50" charset="-128"/>
                <a:ea typeface="メイリオ" panose="020B0604030504040204" pitchFamily="50" charset="-128"/>
              </a:endParaRPr>
            </a:p>
          </p:txBody>
        </p:sp>
        <p:sp>
          <p:nvSpPr>
            <p:cNvPr id="62" name="正方形/長方形 61"/>
            <p:cNvSpPr/>
            <p:nvPr/>
          </p:nvSpPr>
          <p:spPr>
            <a:xfrm>
              <a:off x="1894170" y="2947633"/>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3" name="正方形/長方形 62"/>
            <p:cNvSpPr/>
            <p:nvPr/>
          </p:nvSpPr>
          <p:spPr>
            <a:xfrm>
              <a:off x="1900610" y="3493129"/>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67" name="テキスト ボックス 66"/>
            <p:cNvSpPr txBox="1"/>
            <p:nvPr/>
          </p:nvSpPr>
          <p:spPr>
            <a:xfrm>
              <a:off x="2373642" y="3299520"/>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長時間マスクを外す飲食は、隣席への飛沫感染のリスクを高めるため、可能な限り、飲食専用</a:t>
              </a:r>
              <a:r>
                <a:rPr kumimoji="1" lang="ja-JP" altLang="en-US" sz="1600" b="1" dirty="0" smtClean="0">
                  <a:latin typeface="メイリオ" panose="020B0604030504040204" pitchFamily="50" charset="-128"/>
                  <a:ea typeface="メイリオ" panose="020B0604030504040204" pitchFamily="50" charset="-128"/>
                </a:rPr>
                <a:t>エリア</a:t>
              </a:r>
              <a:r>
                <a:rPr kumimoji="1" lang="ja-JP" altLang="en-US" sz="1600" b="1" dirty="0">
                  <a:latin typeface="メイリオ" panose="020B0604030504040204" pitchFamily="50" charset="-128"/>
                  <a:ea typeface="メイリオ" panose="020B0604030504040204" pitchFamily="50" charset="-128"/>
                </a:rPr>
                <a:t>以外（例：観客席等）は自粛</a:t>
              </a:r>
              <a:r>
                <a:rPr kumimoji="1" lang="ja-JP" altLang="en-US"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69" name="テキスト ボックス 68"/>
            <p:cNvSpPr txBox="1"/>
            <p:nvPr/>
          </p:nvSpPr>
          <p:spPr>
            <a:xfrm>
              <a:off x="2357890" y="2978666"/>
              <a:ext cx="4281536" cy="307777"/>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飲食中以外のマスク着用の推奨。</a:t>
              </a:r>
              <a:endParaRPr kumimoji="1" lang="ja-JP" altLang="en-US" sz="1600" b="1" dirty="0">
                <a:latin typeface="メイリオ" panose="020B0604030504040204" pitchFamily="50" charset="-128"/>
                <a:ea typeface="メイリオ" panose="020B0604030504040204" pitchFamily="50" charset="-128"/>
              </a:endParaRPr>
            </a:p>
          </p:txBody>
        </p:sp>
        <p:sp>
          <p:nvSpPr>
            <p:cNvPr id="76" name="正方形/長方形 75"/>
            <p:cNvSpPr/>
            <p:nvPr/>
          </p:nvSpPr>
          <p:spPr>
            <a:xfrm>
              <a:off x="1892223" y="4155046"/>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79" name="テキスト ボックス 78"/>
            <p:cNvSpPr txBox="1"/>
            <p:nvPr/>
          </p:nvSpPr>
          <p:spPr>
            <a:xfrm>
              <a:off x="2373642" y="3978804"/>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自治体等の</a:t>
              </a:r>
              <a:r>
                <a:rPr kumimoji="1" lang="ja-JP" altLang="en-US" sz="1600" b="1" dirty="0" smtClean="0">
                  <a:latin typeface="メイリオ" panose="020B0604030504040204" pitchFamily="50" charset="-128"/>
                  <a:ea typeface="メイリオ" panose="020B0604030504040204" pitchFamily="50" charset="-128"/>
                </a:rPr>
                <a:t>要請に従った飲食</a:t>
              </a:r>
              <a:r>
                <a:rPr kumimoji="1" lang="ja-JP" altLang="en-US" sz="1600" b="1" dirty="0">
                  <a:latin typeface="メイリオ" panose="020B0604030504040204" pitchFamily="50" charset="-128"/>
                  <a:ea typeface="メイリオ" panose="020B0604030504040204" pitchFamily="50" charset="-128"/>
                </a:rPr>
                <a:t>・酒類提供の</a:t>
              </a:r>
              <a:r>
                <a:rPr kumimoji="1" lang="ja-JP" altLang="en-US" sz="1600" b="1" dirty="0" smtClean="0">
                  <a:latin typeface="メイリオ" panose="020B0604030504040204" pitchFamily="50" charset="-128"/>
                  <a:ea typeface="メイリオ" panose="020B0604030504040204" pitchFamily="50" charset="-128"/>
                </a:rPr>
                <a:t>可否判断（</a:t>
              </a:r>
              <a:r>
                <a:rPr kumimoji="1" lang="ja-JP" altLang="en-US" sz="1600" b="1" dirty="0">
                  <a:latin typeface="メイリオ" panose="020B0604030504040204" pitchFamily="50" charset="-128"/>
                  <a:ea typeface="メイリオ" panose="020B0604030504040204" pitchFamily="50" charset="-128"/>
                </a:rPr>
                <a:t>提供する場合には飲酒</a:t>
              </a:r>
              <a:r>
                <a:rPr kumimoji="1" lang="ja-JP" altLang="en-US" sz="1600" b="1" dirty="0" smtClean="0">
                  <a:latin typeface="メイリオ" panose="020B0604030504040204" pitchFamily="50" charset="-128"/>
                  <a:ea typeface="メイリオ" panose="020B0604030504040204" pitchFamily="50" charset="-128"/>
                </a:rPr>
                <a:t>に伴う大声</a:t>
              </a:r>
              <a:r>
                <a:rPr kumimoji="1" lang="ja-JP" altLang="en-US" sz="1600" b="1" dirty="0">
                  <a:latin typeface="メイリオ" panose="020B0604030504040204" pitchFamily="50" charset="-128"/>
                  <a:ea typeface="メイリオ" panose="020B0604030504040204" pitchFamily="50" charset="-128"/>
                </a:rPr>
                <a:t>等を</a:t>
              </a:r>
              <a:r>
                <a:rPr kumimoji="1" lang="ja-JP" altLang="en-US" sz="1600" b="1" dirty="0" smtClean="0">
                  <a:latin typeface="メイリオ" panose="020B0604030504040204" pitchFamily="50" charset="-128"/>
                  <a:ea typeface="メイリオ" panose="020B0604030504040204" pitchFamily="50" charset="-128"/>
                </a:rPr>
                <a:t>防ぐ対策</a:t>
              </a:r>
              <a:r>
                <a:rPr kumimoji="1" lang="ja-JP" altLang="en-US" sz="1600" b="1" dirty="0">
                  <a:latin typeface="メイリオ" panose="020B0604030504040204" pitchFamily="50" charset="-128"/>
                  <a:ea typeface="メイリオ" panose="020B0604030504040204" pitchFamily="50" charset="-128"/>
                </a:rPr>
                <a:t>を</a:t>
              </a:r>
              <a:r>
                <a:rPr kumimoji="1" lang="ja-JP" altLang="en-US" sz="1600" b="1" dirty="0" smtClean="0">
                  <a:latin typeface="メイリオ" panose="020B0604030504040204" pitchFamily="50" charset="-128"/>
                  <a:ea typeface="メイリオ" panose="020B0604030504040204" pitchFamily="50" charset="-128"/>
                </a:rPr>
                <a:t>検討。）。</a:t>
              </a:r>
              <a:endParaRPr kumimoji="1" lang="ja-JP" altLang="en-US" sz="1600" b="1" dirty="0">
                <a:latin typeface="メイリオ" panose="020B0604030504040204" pitchFamily="50" charset="-128"/>
                <a:ea typeface="メイリオ" panose="020B0604030504040204" pitchFamily="50" charset="-128"/>
              </a:endParaRPr>
            </a:p>
          </p:txBody>
        </p:sp>
      </p:grpSp>
      <p:grpSp>
        <p:nvGrpSpPr>
          <p:cNvPr id="94" name="グループ化 93"/>
          <p:cNvGrpSpPr/>
          <p:nvPr/>
        </p:nvGrpSpPr>
        <p:grpSpPr>
          <a:xfrm>
            <a:off x="273399" y="5123911"/>
            <a:ext cx="6411203" cy="2154038"/>
            <a:chOff x="290460" y="2313174"/>
            <a:chExt cx="6411203" cy="2154038"/>
          </a:xfrm>
        </p:grpSpPr>
        <p:sp>
          <p:nvSpPr>
            <p:cNvPr id="95" name="角丸四角形 94"/>
            <p:cNvSpPr/>
            <p:nvPr/>
          </p:nvSpPr>
          <p:spPr>
            <a:xfrm>
              <a:off x="1756085" y="2313174"/>
              <a:ext cx="4945578" cy="2139741"/>
            </a:xfrm>
            <a:prstGeom prst="roundRect">
              <a:avLst>
                <a:gd name="adj" fmla="val 611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35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6" name="角丸四角形 95"/>
            <p:cNvSpPr/>
            <p:nvPr/>
          </p:nvSpPr>
          <p:spPr>
            <a:xfrm>
              <a:off x="290460" y="2313174"/>
              <a:ext cx="1300216" cy="2130298"/>
            </a:xfrm>
            <a:prstGeom prst="roundRect">
              <a:avLst>
                <a:gd name="adj" fmla="val 18295"/>
              </a:avLst>
            </a:prstGeom>
            <a:solidFill>
              <a:srgbClr val="FDF3ED"/>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defRPr/>
              </a:pPr>
              <a:r>
                <a:rPr kumimoji="1" lang="ja-JP" altLang="en-US" sz="1600" b="1" dirty="0" smtClean="0">
                  <a:solidFill>
                    <a:schemeClr val="tx1"/>
                  </a:solidFill>
                  <a:latin typeface="メイリオ" panose="020B0604030504040204" pitchFamily="50" charset="-128"/>
                  <a:ea typeface="メイリオ" panose="020B0604030504040204" pitchFamily="50" charset="-128"/>
                </a:rPr>
                <a:t>⑥</a:t>
              </a:r>
              <a:r>
                <a:rPr kumimoji="1" lang="ja-JP" altLang="en-US" sz="1600" b="1" dirty="0">
                  <a:solidFill>
                    <a:schemeClr val="tx1"/>
                  </a:solidFill>
                  <a:latin typeface="メイリオ" panose="020B0604030504040204" pitchFamily="50" charset="-128"/>
                  <a:ea typeface="メイリオ" panose="020B0604030504040204" pitchFamily="50" charset="-128"/>
                </a:rPr>
                <a:t>出演者等</a:t>
              </a:r>
              <a:r>
                <a:rPr kumimoji="1" lang="ja-JP" altLang="en-US" sz="1600" b="1" dirty="0" smtClean="0">
                  <a:solidFill>
                    <a:schemeClr val="tx1"/>
                  </a:solidFill>
                  <a:latin typeface="メイリオ" panose="020B0604030504040204" pitchFamily="50" charset="-128"/>
                  <a:ea typeface="メイリオ" panose="020B0604030504040204" pitchFamily="50" charset="-128"/>
                </a:rPr>
                <a:t>の感染</a:t>
              </a:r>
              <a:r>
                <a:rPr kumimoji="1" lang="ja-JP" altLang="en-US" sz="1600" b="1" dirty="0">
                  <a:solidFill>
                    <a:schemeClr val="tx1"/>
                  </a:solidFill>
                  <a:latin typeface="メイリオ" panose="020B0604030504040204" pitchFamily="50" charset="-128"/>
                  <a:ea typeface="メイリオ" panose="020B0604030504040204" pitchFamily="50" charset="-128"/>
                </a:rPr>
                <a:t>対策</a:t>
              </a:r>
            </a:p>
          </p:txBody>
        </p:sp>
        <p:sp>
          <p:nvSpPr>
            <p:cNvPr id="97" name="正方形/長方形 96"/>
            <p:cNvSpPr/>
            <p:nvPr/>
          </p:nvSpPr>
          <p:spPr>
            <a:xfrm>
              <a:off x="1898062" y="2575381"/>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98" name="テキスト ボックス 97"/>
            <p:cNvSpPr txBox="1"/>
            <p:nvPr/>
          </p:nvSpPr>
          <p:spPr>
            <a:xfrm>
              <a:off x="2354019" y="2379836"/>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有症状者（発熱又は風邪等の症状を呈する者）は出演・練習を控えるなど日常</a:t>
              </a:r>
              <a:r>
                <a:rPr kumimoji="1" lang="ja-JP" altLang="en-US" sz="1600" b="1" dirty="0" smtClean="0">
                  <a:latin typeface="メイリオ" panose="020B0604030504040204" pitchFamily="50" charset="-128"/>
                  <a:ea typeface="メイリオ" panose="020B0604030504040204" pitchFamily="50" charset="-128"/>
                </a:rPr>
                <a:t>から出演者</a:t>
              </a:r>
              <a:r>
                <a:rPr kumimoji="1" lang="ja-JP" altLang="en-US" sz="1600" b="1" dirty="0">
                  <a:latin typeface="メイリオ" panose="020B0604030504040204" pitchFamily="50" charset="-128"/>
                  <a:ea typeface="メイリオ" panose="020B0604030504040204" pitchFamily="50" charset="-128"/>
                </a:rPr>
                <a:t>やスタッフ等の健康管理を徹底する。</a:t>
              </a:r>
            </a:p>
          </p:txBody>
        </p:sp>
        <p:sp>
          <p:nvSpPr>
            <p:cNvPr id="99" name="正方形/長方形 98"/>
            <p:cNvSpPr/>
            <p:nvPr/>
          </p:nvSpPr>
          <p:spPr>
            <a:xfrm>
              <a:off x="1891622" y="3222158"/>
              <a:ext cx="288000" cy="27478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0" name="正方形/長方形 99"/>
            <p:cNvSpPr/>
            <p:nvPr/>
          </p:nvSpPr>
          <p:spPr>
            <a:xfrm>
              <a:off x="1898062" y="3870429"/>
              <a:ext cx="288000" cy="28848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101" name="テキスト ボックス 100"/>
            <p:cNvSpPr txBox="1"/>
            <p:nvPr/>
          </p:nvSpPr>
          <p:spPr>
            <a:xfrm>
              <a:off x="2337732" y="3062049"/>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a:latin typeface="メイリオ" panose="020B0604030504040204" pitchFamily="50" charset="-128"/>
                  <a:ea typeface="メイリオ" panose="020B0604030504040204" pitchFamily="50" charset="-128"/>
                </a:rPr>
                <a:t>練習時等</a:t>
              </a:r>
              <a:r>
                <a:rPr kumimoji="1" lang="ja-JP" altLang="en-US" sz="1600" b="1" dirty="0" smtClean="0">
                  <a:latin typeface="メイリオ" panose="020B0604030504040204" pitchFamily="50" charset="-128"/>
                  <a:ea typeface="メイリオ" panose="020B0604030504040204" pitchFamily="50" charset="-128"/>
                </a:rPr>
                <a:t>、</a:t>
              </a:r>
              <a:r>
                <a:rPr kumimoji="1" lang="ja-JP" altLang="en-US" sz="1600" b="1" dirty="0">
                  <a:latin typeface="メイリオ" panose="020B0604030504040204" pitchFamily="50" charset="-128"/>
                  <a:ea typeface="メイリオ" panose="020B0604030504040204" pitchFamily="50" charset="-128"/>
                </a:rPr>
                <a:t>イベント</a:t>
              </a:r>
              <a:r>
                <a:rPr kumimoji="1" lang="ja-JP" altLang="en-US" sz="1600" b="1" dirty="0" smtClean="0">
                  <a:latin typeface="メイリオ" panose="020B0604030504040204" pitchFamily="50" charset="-128"/>
                  <a:ea typeface="メイリオ" panose="020B0604030504040204" pitchFamily="50" charset="-128"/>
                </a:rPr>
                <a:t>開催前</a:t>
              </a:r>
              <a:r>
                <a:rPr kumimoji="1" lang="ja-JP" altLang="en-US" sz="1600" b="1" dirty="0">
                  <a:latin typeface="メイリオ" panose="020B0604030504040204" pitchFamily="50" charset="-128"/>
                  <a:ea typeface="メイリオ" panose="020B0604030504040204" pitchFamily="50" charset="-128"/>
                </a:rPr>
                <a:t>も含め、声を発出する</a:t>
              </a:r>
              <a:r>
                <a:rPr kumimoji="1" lang="ja-JP" altLang="en-US" sz="1600" b="1" dirty="0" smtClean="0">
                  <a:latin typeface="メイリオ" panose="020B0604030504040204" pitchFamily="50" charset="-128"/>
                  <a:ea typeface="メイリオ" panose="020B0604030504040204" pitchFamily="50" charset="-128"/>
                </a:rPr>
                <a:t>出演者</a:t>
              </a:r>
              <a:r>
                <a:rPr kumimoji="1" lang="ja-JP" altLang="en-US" sz="1600" b="1" dirty="0">
                  <a:latin typeface="メイリオ" panose="020B0604030504040204" pitchFamily="50" charset="-128"/>
                  <a:ea typeface="メイリオ" panose="020B0604030504040204" pitchFamily="50" charset="-128"/>
                </a:rPr>
                <a:t>やスタッフ等の関係者間での感染リスクに</a:t>
              </a:r>
              <a:r>
                <a:rPr kumimoji="1" lang="ja-JP" altLang="en-US" sz="1600" b="1" dirty="0" smtClean="0">
                  <a:latin typeface="メイリオ" panose="020B0604030504040204" pitchFamily="50" charset="-128"/>
                  <a:ea typeface="メイリオ" panose="020B0604030504040204" pitchFamily="50" charset="-128"/>
                </a:rPr>
                <a:t>対処する。</a:t>
              </a:r>
              <a:endParaRPr kumimoji="1" lang="ja-JP" altLang="en-US" sz="1600" b="1" dirty="0">
                <a:latin typeface="メイリオ" panose="020B0604030504040204" pitchFamily="50" charset="-128"/>
                <a:ea typeface="メイリオ" panose="020B0604030504040204" pitchFamily="50" charset="-128"/>
              </a:endParaRPr>
            </a:p>
          </p:txBody>
        </p:sp>
        <p:sp>
          <p:nvSpPr>
            <p:cNvPr id="102" name="テキスト ボックス 101"/>
            <p:cNvSpPr txBox="1"/>
            <p:nvPr/>
          </p:nvSpPr>
          <p:spPr>
            <a:xfrm>
              <a:off x="2337732" y="3749067"/>
              <a:ext cx="4281536" cy="718145"/>
            </a:xfrm>
            <a:prstGeom prst="rect">
              <a:avLst/>
            </a:prstGeom>
            <a:noFill/>
            <a:ln>
              <a:noFill/>
            </a:ln>
          </p:spPr>
          <p:txBody>
            <a:bodyPr wrap="square" rtlCol="0" anchor="b">
              <a:spAutoFit/>
            </a:bodyPr>
            <a:lstStyle/>
            <a:p>
              <a:pPr lvl="0">
                <a:lnSpc>
                  <a:spcPts val="1600"/>
                </a:lnSpc>
                <a:defRPr/>
              </a:pPr>
              <a:r>
                <a:rPr kumimoji="1" lang="ja-JP" altLang="en-US" sz="1600" b="1" dirty="0" smtClean="0">
                  <a:latin typeface="メイリオ" panose="020B0604030504040204" pitchFamily="50" charset="-128"/>
                  <a:ea typeface="メイリオ" panose="020B0604030504040204" pitchFamily="50" charset="-128"/>
                </a:rPr>
                <a:t>出演者やスタッフ等と</a:t>
              </a:r>
              <a:r>
                <a:rPr kumimoji="1" lang="ja-JP" altLang="en-US" sz="1600" b="1" dirty="0">
                  <a:latin typeface="メイリオ" panose="020B0604030504040204" pitchFamily="50" charset="-128"/>
                  <a:ea typeface="メイリオ" panose="020B0604030504040204" pitchFamily="50" charset="-128"/>
                </a:rPr>
                <a:t>観客</a:t>
              </a:r>
              <a:r>
                <a:rPr kumimoji="1" lang="ja-JP" altLang="en-US" sz="1600" b="1" dirty="0" smtClean="0">
                  <a:latin typeface="メイリオ" panose="020B0604030504040204" pitchFamily="50" charset="-128"/>
                  <a:ea typeface="メイリオ" panose="020B0604030504040204" pitchFamily="50" charset="-128"/>
                </a:rPr>
                <a:t>がイベント前後</a:t>
              </a:r>
              <a:r>
                <a:rPr kumimoji="1" lang="ja-JP" altLang="en-US" sz="1600" b="1" dirty="0">
                  <a:latin typeface="メイリオ" panose="020B0604030504040204" pitchFamily="50" charset="-128"/>
                  <a:ea typeface="メイリオ" panose="020B0604030504040204" pitchFamily="50" charset="-128"/>
                </a:rPr>
                <a:t>・休憩時間等に接触しないよう確実な措置を</a:t>
              </a:r>
              <a:r>
                <a:rPr kumimoji="1" lang="ja-JP" altLang="en-US" sz="1600" b="1" dirty="0" smtClean="0">
                  <a:latin typeface="メイリオ" panose="020B0604030504040204" pitchFamily="50" charset="-128"/>
                  <a:ea typeface="メイリオ" panose="020B0604030504040204" pitchFamily="50" charset="-128"/>
                </a:rPr>
                <a:t>講じる（誘導スタッフ等必要な場合を除く。）。</a:t>
              </a:r>
              <a:endParaRPr kumimoji="1" lang="ja-JP" altLang="en-US" sz="1600" b="1" dirty="0">
                <a:latin typeface="メイリオ" panose="020B0604030504040204" pitchFamily="50" charset="-128"/>
                <a:ea typeface="メイリオ" panose="020B0604030504040204" pitchFamily="50" charset="-128"/>
              </a:endParaRPr>
            </a:p>
          </p:txBody>
        </p:sp>
      </p:grpSp>
      <p:sp>
        <p:nvSpPr>
          <p:cNvPr id="103" name="テキスト ボックス 102"/>
          <p:cNvSpPr txBox="1"/>
          <p:nvPr/>
        </p:nvSpPr>
        <p:spPr>
          <a:xfrm>
            <a:off x="6308737" y="9584918"/>
            <a:ext cx="538525" cy="338554"/>
          </a:xfrm>
          <a:prstGeom prst="rect">
            <a:avLst/>
          </a:prstGeom>
          <a:noFill/>
          <a:ln>
            <a:noFill/>
          </a:ln>
        </p:spPr>
        <p:txBody>
          <a:bodyPr wrap="square" rtlCol="0" anchor="ctr">
            <a:spAutoFit/>
          </a:bodyPr>
          <a:lstStyle/>
          <a:p>
            <a:pPr algn="ctr"/>
            <a:r>
              <a:rPr kumimoji="1" lang="ja-JP" altLang="en-US" sz="1600" b="1" dirty="0">
                <a:latin typeface="メイリオ" panose="020B0604030504040204" pitchFamily="50" charset="-128"/>
                <a:ea typeface="メイリオ" panose="020B0604030504040204" pitchFamily="50" charset="-128"/>
              </a:rPr>
              <a:t>３</a:t>
            </a:r>
            <a:endParaRPr kumimoji="1" lang="en-US" altLang="ja-JP" sz="1600" b="1" dirty="0" smtClean="0">
              <a:latin typeface="メイリオ" panose="020B0604030504040204" pitchFamily="50" charset="-128"/>
              <a:ea typeface="メイリオ" panose="020B0604030504040204" pitchFamily="50" charset="-128"/>
            </a:endParaRPr>
          </a:p>
        </p:txBody>
      </p:sp>
      <p:sp>
        <p:nvSpPr>
          <p:cNvPr id="42" name="テキスト ボックス 41"/>
          <p:cNvSpPr txBox="1"/>
          <p:nvPr/>
        </p:nvSpPr>
        <p:spPr>
          <a:xfrm>
            <a:off x="3774687" y="493957"/>
            <a:ext cx="3197614" cy="338554"/>
          </a:xfrm>
          <a:prstGeom prst="rect">
            <a:avLst/>
          </a:prstGeom>
          <a:noFill/>
        </p:spPr>
        <p:txBody>
          <a:bodyPr wrap="square" rtlCol="0">
            <a:spAutoFit/>
          </a:bodyPr>
          <a:lstStyle/>
          <a:p>
            <a:pPr algn="ctr"/>
            <a:r>
              <a:rPr kumimoji="1" lang="en-US" altLang="ja-JP" sz="1600" b="1" dirty="0" smtClean="0">
                <a:latin typeface="メイリオ" panose="020B0604030504040204" pitchFamily="50" charset="-128"/>
                <a:ea typeface="メイリオ" panose="020B0604030504040204" pitchFamily="50" charset="-128"/>
              </a:rPr>
              <a:t>【</a:t>
            </a:r>
            <a:r>
              <a:rPr kumimoji="1" lang="ja-JP" altLang="en-US" sz="1600" b="1" dirty="0" smtClean="0">
                <a:latin typeface="メイリオ" panose="020B0604030504040204" pitchFamily="50" charset="-128"/>
                <a:ea typeface="メイリオ" panose="020B0604030504040204" pitchFamily="50" charset="-128"/>
              </a:rPr>
              <a:t>第１版（令和３年</a:t>
            </a:r>
            <a:r>
              <a:rPr kumimoji="1" lang="en-US" altLang="ja-JP" sz="1600" b="1" dirty="0" smtClean="0">
                <a:latin typeface="メイリオ" panose="020B0604030504040204" pitchFamily="50" charset="-128"/>
                <a:ea typeface="メイリオ" panose="020B0604030504040204" pitchFamily="50" charset="-128"/>
              </a:rPr>
              <a:t>11</a:t>
            </a:r>
            <a:r>
              <a:rPr kumimoji="1" lang="ja-JP" altLang="en-US" sz="1600" b="1" dirty="0" smtClean="0">
                <a:latin typeface="メイリオ" panose="020B0604030504040204" pitchFamily="50" charset="-128"/>
                <a:ea typeface="メイリオ" panose="020B0604030504040204" pitchFamily="50" charset="-128"/>
              </a:rPr>
              <a:t>月版）</a:t>
            </a:r>
            <a:r>
              <a:rPr kumimoji="1" lang="en-US" altLang="ja-JP" sz="1600" b="1" dirty="0" smtClean="0">
                <a:latin typeface="メイリオ" panose="020B0604030504040204" pitchFamily="50" charset="-128"/>
                <a:ea typeface="メイリオ" panose="020B0604030504040204" pitchFamily="50" charset="-128"/>
              </a:rPr>
              <a:t>】</a:t>
            </a:r>
            <a:endParaRPr kumimoji="1" lang="ja-JP" altLang="en-US" sz="1600" b="1" dirty="0">
              <a:latin typeface="メイリオ" panose="020B0604030504040204" pitchFamily="50" charset="-128"/>
              <a:ea typeface="メイリオ" panose="020B0604030504040204" pitchFamily="50" charset="-128"/>
            </a:endParaRPr>
          </a:p>
        </p:txBody>
      </p:sp>
      <p:sp>
        <p:nvSpPr>
          <p:cNvPr id="43" name="テキスト ボックス 42"/>
          <p:cNvSpPr txBox="1"/>
          <p:nvPr/>
        </p:nvSpPr>
        <p:spPr>
          <a:xfrm>
            <a:off x="151128" y="9478145"/>
            <a:ext cx="6467366" cy="502702"/>
          </a:xfrm>
          <a:prstGeom prst="rect">
            <a:avLst/>
          </a:prstGeom>
          <a:noFill/>
          <a:ln>
            <a:noFill/>
          </a:ln>
        </p:spPr>
        <p:txBody>
          <a:bodyPr wrap="square" rtlCol="0" anchor="ctr">
            <a:spAutoFit/>
          </a:bodyPr>
          <a:lstStyle/>
          <a:p>
            <a:pPr>
              <a:lnSpc>
                <a:spcPts val="1600"/>
              </a:lnSpc>
            </a:pPr>
            <a:r>
              <a:rPr kumimoji="1" lang="ja-JP" altLang="en-US" sz="1400" b="1" dirty="0" smtClean="0">
                <a:latin typeface="メイリオ" panose="020B0604030504040204" pitchFamily="50" charset="-128"/>
                <a:ea typeface="メイリオ" panose="020B0604030504040204" pitchFamily="50" charset="-128"/>
              </a:rPr>
              <a:t>上記に加え、各業界が定める業種別ガイドライン（該当する業種において策定されている場合）を遵守すること。</a:t>
            </a:r>
            <a:endParaRPr kumimoji="1" lang="en-US" altLang="ja-JP" sz="1400" b="1" dirty="0" smtClean="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4640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3876</TotalTime>
  <Words>1089</Words>
  <Application>Microsoft Office PowerPoint</Application>
  <PresentationFormat>A4 210 x 297 mm</PresentationFormat>
  <Paragraphs>98</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寺井 大貴（新型インフル・国際感染症室）</dc:creator>
  <cp:lastModifiedBy>内閣官房コロナ室</cp:lastModifiedBy>
  <cp:revision>569</cp:revision>
  <cp:lastPrinted>2021-11-05T07:30:46Z</cp:lastPrinted>
  <dcterms:created xsi:type="dcterms:W3CDTF">2021-06-21T06:44:25Z</dcterms:created>
  <dcterms:modified xsi:type="dcterms:W3CDTF">2021-11-19T12:49:52Z</dcterms:modified>
</cp:coreProperties>
</file>